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x" ContentType="application/vnd.openxmlformats-officedocument.spreadsheetml.sheet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handoutMasterIdLst>
    <p:handoutMasterId r:id="rId43"/>
  </p:handoutMasterIdLst>
  <p:sldIdLst>
    <p:sldId id="353" r:id="rId3"/>
    <p:sldId id="415" r:id="rId5"/>
    <p:sldId id="416" r:id="rId6"/>
    <p:sldId id="343" r:id="rId7"/>
    <p:sldId id="418" r:id="rId8"/>
    <p:sldId id="423" r:id="rId9"/>
    <p:sldId id="424" r:id="rId10"/>
    <p:sldId id="425" r:id="rId11"/>
    <p:sldId id="426" r:id="rId12"/>
    <p:sldId id="427" r:id="rId13"/>
    <p:sldId id="428" r:id="rId14"/>
    <p:sldId id="429" r:id="rId15"/>
    <p:sldId id="430" r:id="rId16"/>
    <p:sldId id="431" r:id="rId17"/>
    <p:sldId id="432" r:id="rId18"/>
    <p:sldId id="433" r:id="rId19"/>
    <p:sldId id="434" r:id="rId20"/>
    <p:sldId id="438" r:id="rId21"/>
    <p:sldId id="440" r:id="rId22"/>
    <p:sldId id="435" r:id="rId23"/>
    <p:sldId id="436" r:id="rId24"/>
    <p:sldId id="437" r:id="rId25"/>
    <p:sldId id="442" r:id="rId26"/>
    <p:sldId id="443" r:id="rId27"/>
    <p:sldId id="444" r:id="rId28"/>
    <p:sldId id="445" r:id="rId29"/>
    <p:sldId id="446" r:id="rId30"/>
    <p:sldId id="447" r:id="rId31"/>
    <p:sldId id="448" r:id="rId32"/>
    <p:sldId id="449" r:id="rId33"/>
    <p:sldId id="450" r:id="rId34"/>
    <p:sldId id="451" r:id="rId35"/>
    <p:sldId id="452" r:id="rId36"/>
    <p:sldId id="453" r:id="rId37"/>
    <p:sldId id="454" r:id="rId38"/>
    <p:sldId id="455" r:id="rId39"/>
    <p:sldId id="456" r:id="rId40"/>
    <p:sldId id="457" r:id="rId41"/>
    <p:sldId id="326" r:id="rId42"/>
  </p:sldIdLst>
  <p:sldSz cx="9144000" cy="6858000" type="screen4x3"/>
  <p:notesSz cx="6608445" cy="86868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FFFF"/>
    <a:srgbClr val="B2B2B2"/>
    <a:srgbClr val="CCCCFF"/>
    <a:srgbClr val="777777"/>
    <a:srgbClr val="969696"/>
    <a:srgbClr val="C0C0C0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7" autoAdjust="0"/>
    <p:restoredTop sz="94424" autoAdjust="0"/>
  </p:normalViewPr>
  <p:slideViewPr>
    <p:cSldViewPr>
      <p:cViewPr varScale="1">
        <p:scale>
          <a:sx n="64" d="100"/>
          <a:sy n="64" d="100"/>
        </p:scale>
        <p:origin x="1340" y="52"/>
      </p:cViewPr>
      <p:guideLst>
        <p:guide orient="horz" pos="974"/>
        <p:guide orient="horz" pos="3695"/>
        <p:guide orient="horz" pos="3896"/>
        <p:guide pos="2790"/>
        <p:guide pos="2869"/>
        <p:guide pos="369"/>
        <p:guide pos="5371"/>
        <p:guide pos="4105"/>
      </p:guideLst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-3006" y="-126"/>
      </p:cViewPr>
      <p:guideLst>
        <p:guide orient="horz" pos="2735"/>
        <p:guide pos="207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handoutMaster" Target="handoutMasters/handoutMaster1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GR900 Series</a:t>
            </a:r>
            <a:endParaRPr lang="zh-CN" altLang="en-US" dirty="0"/>
          </a:p>
        </c:rich>
      </c:tx>
      <c:layout>
        <c:manualLayout>
          <c:xMode val="edge"/>
          <c:yMode val="edge"/>
          <c:x val="0.370711385133462"/>
          <c:y val="0.027586206896551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0815272697212061"/>
          <c:y val="0.113685857809797"/>
          <c:w val="0.888892685584113"/>
          <c:h val="0.75800211180499"/>
        </c:manualLayout>
      </c:layout>
      <c:scatterChart>
        <c:scatterStyle val="lineMarker"/>
        <c:varyColors val="0"/>
        <c:ser>
          <c:idx val="1"/>
          <c:order val="0"/>
          <c:tx>
            <c:strRef>
              <c:f>JX1801108!$G$3</c:f>
              <c:strCache>
                <c:ptCount val="1"/>
                <c:pt idx="0">
                  <c:v>GR900Q1L4</c:v>
                </c:pt>
              </c:strCache>
            </c:strRef>
          </c:tx>
          <c:dLbls>
            <c:delete val="1"/>
          </c:dLbls>
          <c:xVal>
            <c:numRef>
              <c:f>JX1801108!$B$5:$B$24</c:f>
              <c:numCache>
                <c:formatCode>General</c:formatCode>
                <c:ptCount val="2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</c:numCache>
            </c:numRef>
          </c:xVal>
          <c:yVal>
            <c:numRef>
              <c:f>JX1801108!$G$5:$G$24</c:f>
              <c:numCache>
                <c:formatCode>General</c:formatCode>
                <c:ptCount val="20"/>
                <c:pt idx="0">
                  <c:v>47.87</c:v>
                </c:pt>
                <c:pt idx="1">
                  <c:v>38.16</c:v>
                </c:pt>
                <c:pt idx="2">
                  <c:v>23.28</c:v>
                </c:pt>
                <c:pt idx="3">
                  <c:v>19.58</c:v>
                </c:pt>
                <c:pt idx="4">
                  <c:v>9.32</c:v>
                </c:pt>
                <c:pt idx="5">
                  <c:v>8.96</c:v>
                </c:pt>
                <c:pt idx="6">
                  <c:v>9.28</c:v>
                </c:pt>
                <c:pt idx="7">
                  <c:v>9.68</c:v>
                </c:pt>
                <c:pt idx="8">
                  <c:v>8.69</c:v>
                </c:pt>
                <c:pt idx="9">
                  <c:v>7.83</c:v>
                </c:pt>
                <c:pt idx="10">
                  <c:v>8.96</c:v>
                </c:pt>
                <c:pt idx="11">
                  <c:v>8.47</c:v>
                </c:pt>
                <c:pt idx="12">
                  <c:v>7.99</c:v>
                </c:pt>
                <c:pt idx="13">
                  <c:v>8.81</c:v>
                </c:pt>
                <c:pt idx="14">
                  <c:v>8.96</c:v>
                </c:pt>
                <c:pt idx="15">
                  <c:v>8.44</c:v>
                </c:pt>
                <c:pt idx="16">
                  <c:v>7.96</c:v>
                </c:pt>
                <c:pt idx="17">
                  <c:v>9.87</c:v>
                </c:pt>
                <c:pt idx="18">
                  <c:v>8.56</c:v>
                </c:pt>
                <c:pt idx="19">
                  <c:v>8.98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JX1801108!$H$3</c:f>
              <c:strCache>
                <c:ptCount val="1"/>
                <c:pt idx="0">
                  <c:v>GR900C</c:v>
                </c:pt>
              </c:strCache>
            </c:strRef>
          </c:tx>
          <c:dLbls>
            <c:delete val="1"/>
          </c:dLbls>
          <c:xVal>
            <c:numRef>
              <c:f>JX1801108!$B$5:$B$24</c:f>
              <c:numCache>
                <c:formatCode>General</c:formatCode>
                <c:ptCount val="2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</c:numCache>
            </c:numRef>
          </c:xVal>
          <c:yVal>
            <c:numRef>
              <c:f>JX1801108!$H$5:$H$24</c:f>
              <c:numCache>
                <c:formatCode>General</c:formatCode>
                <c:ptCount val="20"/>
                <c:pt idx="0">
                  <c:v>35.63</c:v>
                </c:pt>
                <c:pt idx="1">
                  <c:v>17.55</c:v>
                </c:pt>
                <c:pt idx="2">
                  <c:v>15.14</c:v>
                </c:pt>
                <c:pt idx="3">
                  <c:v>18.1</c:v>
                </c:pt>
                <c:pt idx="4">
                  <c:v>8.11</c:v>
                </c:pt>
                <c:pt idx="5">
                  <c:v>7.96</c:v>
                </c:pt>
                <c:pt idx="6">
                  <c:v>8.83</c:v>
                </c:pt>
                <c:pt idx="7">
                  <c:v>9.41</c:v>
                </c:pt>
                <c:pt idx="8">
                  <c:v>7.34</c:v>
                </c:pt>
                <c:pt idx="9">
                  <c:v>9.58</c:v>
                </c:pt>
                <c:pt idx="10">
                  <c:v>9.53</c:v>
                </c:pt>
                <c:pt idx="11">
                  <c:v>8.47</c:v>
                </c:pt>
                <c:pt idx="12">
                  <c:v>6.33</c:v>
                </c:pt>
                <c:pt idx="13">
                  <c:v>7.56</c:v>
                </c:pt>
                <c:pt idx="14">
                  <c:v>7.44</c:v>
                </c:pt>
                <c:pt idx="15">
                  <c:v>9.56</c:v>
                </c:pt>
                <c:pt idx="16">
                  <c:v>9.47</c:v>
                </c:pt>
                <c:pt idx="17">
                  <c:v>9.03</c:v>
                </c:pt>
                <c:pt idx="18">
                  <c:v>9.88</c:v>
                </c:pt>
                <c:pt idx="19">
                  <c:v>6.17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5668800"/>
        <c:axId val="98503952"/>
      </c:scatterChart>
      <c:valAx>
        <c:axId val="175668800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title>
          <c:tx>
            <c:rich>
              <a:bodyPr rot="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/>
                  <a:t>Shot</a:t>
                </a:r>
                <a:endParaRPr lang="zh-CN" altLang="en-US" b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</a:ln>
          <a:effectLst/>
        </c:spPr>
        <c:txPr>
          <a:bodyPr rot="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defRPr>
            </a:pPr>
          </a:p>
        </c:txPr>
        <c:crossAx val="98503952"/>
        <c:crosses val="autoZero"/>
        <c:crossBetween val="midCat"/>
      </c:valAx>
      <c:valAx>
        <c:axId val="98503952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title>
          <c:tx>
            <c:rich>
              <a:bodyPr rot="-5400000" spcFirstLastPara="0" vertOverflow="ellipsis" vert="horz" wrap="square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CN" b="0"/>
                  <a:t>Releasing Force (unit: kgf)</a:t>
                </a:r>
                <a:endParaRPr lang="en-US" altLang="zh-CN" b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75668800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9183949883623"/>
          <c:y val="0.153650586780101"/>
          <c:w val="0.193884514435696"/>
          <c:h val="0.184050058183582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69" tIns="40336" rIns="80669" bIns="40336" numCol="1" anchor="t" anchorCtr="0" compatLnSpc="1"/>
          <a:lstStyle>
            <a:lvl1pPr algn="l" defTabSz="806450" eaLnBrk="1" hangingPunct="1">
              <a:lnSpc>
                <a:spcPct val="100000"/>
              </a:lnSpc>
              <a:buClrTx/>
              <a:buSzTx/>
              <a:defRPr sz="1100"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43325" y="0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69" tIns="40336" rIns="80669" bIns="40336" numCol="1" anchor="t" anchorCtr="0" compatLnSpc="1"/>
          <a:lstStyle>
            <a:lvl1pPr algn="r" defTabSz="806450" eaLnBrk="1" hangingPunct="1">
              <a:lnSpc>
                <a:spcPct val="100000"/>
              </a:lnSpc>
              <a:buClrTx/>
              <a:buSzTx/>
              <a:defRPr sz="1100"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251825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69" tIns="40336" rIns="80669" bIns="40336" numCol="1" anchor="b" anchorCtr="0" compatLnSpc="1"/>
          <a:lstStyle>
            <a:lvl1pPr algn="l" defTabSz="806450" eaLnBrk="1" hangingPunct="1">
              <a:lnSpc>
                <a:spcPct val="100000"/>
              </a:lnSpc>
              <a:buClrTx/>
              <a:buSzTx/>
              <a:defRPr sz="1100"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43325" y="8251825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69" tIns="40336" rIns="80669" bIns="40336" numCol="1" anchor="b" anchorCtr="0" compatLnSpc="1"/>
          <a:lstStyle>
            <a:lvl1pPr algn="r" defTabSz="806450" eaLnBrk="1" hangingPunct="1">
              <a:lnSpc>
                <a:spcPct val="100000"/>
              </a:lnSpc>
              <a:buClrTx/>
              <a:buSzTx/>
              <a:defRPr sz="1100"/>
            </a:lvl1pPr>
          </a:lstStyle>
          <a:p>
            <a:pPr>
              <a:defRPr/>
            </a:pPr>
            <a:fld id="{79EB1FED-0E0B-41CF-A899-E4852CBBDF24}" type="slidenum">
              <a:rPr lang="en-GB" altLang="zh-CN"/>
            </a:fld>
            <a:endParaRPr lang="en-GB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381" tIns="43691" rIns="87381" bIns="43691" numCol="1" anchor="t" anchorCtr="0" compatLnSpc="1"/>
          <a:lstStyle>
            <a:lvl1pPr algn="l" defTabSz="871220" eaLnBrk="1" hangingPunct="1">
              <a:lnSpc>
                <a:spcPct val="100000"/>
              </a:lnSpc>
              <a:buClrTx/>
              <a:buSzTx/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43325" y="0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381" tIns="43691" rIns="87381" bIns="43691" numCol="1" anchor="t" anchorCtr="0" compatLnSpc="1"/>
          <a:lstStyle>
            <a:lvl1pPr algn="r" defTabSz="871220" eaLnBrk="1" hangingPunct="1">
              <a:lnSpc>
                <a:spcPct val="100000"/>
              </a:lnSpc>
              <a:buClrTx/>
              <a:buSzTx/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5063" y="650875"/>
            <a:ext cx="4341812" cy="32559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0400" y="4125913"/>
            <a:ext cx="5287963" cy="391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381" tIns="43691" rIns="87381" bIns="43691" numCol="1" anchor="t" anchorCtr="0" compatLnSpc="1"/>
          <a:lstStyle/>
          <a:p>
            <a:pPr lvl="0"/>
            <a:r>
              <a:rPr lang="de-DE" altLang="zh-CN" noProof="0" smtClean="0"/>
              <a:t>Textmasterformate durch Klicken bearbeiten</a:t>
            </a:r>
            <a:endParaRPr lang="de-DE" altLang="zh-CN" noProof="0" smtClean="0"/>
          </a:p>
          <a:p>
            <a:pPr lvl="1"/>
            <a:r>
              <a:rPr lang="de-DE" altLang="zh-CN" noProof="0" smtClean="0"/>
              <a:t>Zweite Ebene</a:t>
            </a:r>
            <a:endParaRPr lang="de-DE" altLang="zh-CN" noProof="0" smtClean="0"/>
          </a:p>
          <a:p>
            <a:pPr lvl="2"/>
            <a:r>
              <a:rPr lang="de-DE" altLang="zh-CN" noProof="0" smtClean="0"/>
              <a:t>Dritte Ebene</a:t>
            </a:r>
            <a:endParaRPr lang="de-DE" altLang="zh-CN" noProof="0" smtClean="0"/>
          </a:p>
          <a:p>
            <a:pPr lvl="3"/>
            <a:r>
              <a:rPr lang="de-DE" altLang="zh-CN" noProof="0" smtClean="0"/>
              <a:t>Vierte Ebene</a:t>
            </a:r>
            <a:endParaRPr lang="de-DE" altLang="zh-CN" noProof="0" smtClean="0"/>
          </a:p>
          <a:p>
            <a:pPr lvl="4"/>
            <a:r>
              <a:rPr lang="de-DE" altLang="zh-CN" noProof="0" smtClean="0"/>
              <a:t>Fünfte Ebene</a:t>
            </a:r>
            <a:endParaRPr lang="de-DE" altLang="zh-CN" noProof="0" smtClean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251825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381" tIns="43691" rIns="87381" bIns="43691" numCol="1" anchor="b" anchorCtr="0" compatLnSpc="1"/>
          <a:lstStyle>
            <a:lvl1pPr algn="l" defTabSz="871220" eaLnBrk="1" hangingPunct="1">
              <a:lnSpc>
                <a:spcPct val="100000"/>
              </a:lnSpc>
              <a:buClrTx/>
              <a:buSzTx/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43325" y="8251825"/>
            <a:ext cx="28638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7381" tIns="43691" rIns="87381" bIns="43691" numCol="1" anchor="b" anchorCtr="0" compatLnSpc="1"/>
          <a:lstStyle>
            <a:lvl1pPr algn="r" defTabSz="871220" eaLnBrk="1" hangingPunct="1">
              <a:lnSpc>
                <a:spcPct val="100000"/>
              </a:lnSpc>
              <a:buClrTx/>
              <a:buSzTx/>
              <a:defRPr sz="1200"/>
            </a:lvl1pPr>
          </a:lstStyle>
          <a:p>
            <a:pPr>
              <a:defRPr/>
            </a:pPr>
            <a:fld id="{7F9F4EFE-8F2A-460C-9855-EAA22AECE686}" type="slidenum">
              <a:rPr lang="zh-CN" altLang="de-DE"/>
            </a:fld>
            <a:endParaRPr lang="de-DE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49744E-4109-4524-987F-640E5B5779C8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614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9220" name="页脚占位符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  <p:sp>
        <p:nvSpPr>
          <p:cNvPr id="9221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666330D-BE54-4258-BA09-56D35AA18D36}" type="slidenum">
              <a:rPr lang="zh-CN" altLang="de-DE" sz="1200" smtClean="0"/>
            </a:fld>
            <a:endParaRPr lang="de-DE" altLang="zh-CN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268" name="页脚占位符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  <p:sp>
        <p:nvSpPr>
          <p:cNvPr id="11269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06EEE98-E354-4D2B-8894-AD174771BDC9}" type="slidenum">
              <a:rPr lang="zh-CN" altLang="de-DE" sz="1200" smtClean="0"/>
            </a:fld>
            <a:endParaRPr lang="de-DE" altLang="zh-CN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2E1A52-F63E-4CBC-8A0D-F934A56A4F38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2533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BF7F22-D524-4076-9732-C1B4B265BE5F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4581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37892" name="页脚占位符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  <p:sp>
        <p:nvSpPr>
          <p:cNvPr id="37893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1FA5CF5-0117-4274-9B06-6AD8780F6E94}" type="slidenum">
              <a:rPr lang="zh-CN" altLang="de-DE" sz="1200" smtClean="0"/>
            </a:fld>
            <a:endParaRPr lang="de-DE" altLang="zh-CN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2E1A52-F63E-4CBC-8A0D-F934A56A4F38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2533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BF7F22-D524-4076-9732-C1B4B265BE5F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4581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BF7F22-D524-4076-9732-C1B4B265BE5F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4581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2E1A52-F63E-4CBC-8A0D-F934A56A4F38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2533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BF7F22-D524-4076-9732-C1B4B265BE5F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4581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2E1A52-F63E-4CBC-8A0D-F934A56A4F38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2533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BF7F22-D524-4076-9732-C1B4B265BE5F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4581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7D94926-4E92-41D3-B2A6-76A97110D37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26629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5EC5FDF-2617-4FB6-827B-E69909228B06}" type="slidenum">
              <a:rPr lang="zh-CN" altLang="de-DE" sz="1200" smtClean="0"/>
            </a:fld>
            <a:endParaRPr lang="de-DE" altLang="zh-CN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zh-CN" smtClean="0"/>
          </a:p>
        </p:txBody>
      </p:sp>
      <p:sp>
        <p:nvSpPr>
          <p:cNvPr id="44037" name="页脚占位符 1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7122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7122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de-DE" altLang="zh-CN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39750" y="581025"/>
            <a:ext cx="8064500" cy="1044575"/>
          </a:xfrm>
        </p:spPr>
        <p:txBody>
          <a:bodyPr/>
          <a:lstStyle>
            <a:lvl1pPr>
              <a:defRPr sz="3400"/>
            </a:lvl1pPr>
          </a:lstStyle>
          <a:p>
            <a:pPr lvl="0"/>
            <a:r>
              <a:rPr lang="en-US" altLang="zh-CN" noProof="0" smtClean="0"/>
              <a:t>Mastertitelformat bearbeiten</a:t>
            </a:r>
            <a:endParaRPr lang="en-US" altLang="zh-CN" noProof="0" smtClean="0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39750" y="1638300"/>
            <a:ext cx="8064500" cy="3192463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Master-Untertitelformat bearbeiten</a:t>
            </a:r>
            <a:endParaRPr lang="en-US" altLang="zh-CN" noProof="0" smtClean="0"/>
          </a:p>
        </p:txBody>
      </p:sp>
      <p:pic>
        <p:nvPicPr>
          <p:cNvPr id="5" name="图片 11" descr="18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600" y="6253163"/>
            <a:ext cx="1020763" cy="588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D267F-AF5C-4C21-9387-55073CDAFC26}" type="datetime1">
              <a:rPr lang="zh-CN" altLang="en-US" smtClean="0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 dirty="0" smtClean="0"/>
              <a:t>GR510-HP(J51) Data Package</a:t>
            </a:r>
            <a:endParaRPr lang="en-US" altLang="zh-CN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Slide </a:t>
            </a:r>
            <a:fld id="{8219A04F-2C71-46FC-947C-2CAF4B525E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750" y="301625"/>
            <a:ext cx="8064500" cy="8239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39750" y="1490663"/>
            <a:ext cx="395605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90663"/>
            <a:ext cx="395605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054B6-EA2F-4F07-A438-3F2F336DBE42}" type="datetime1">
              <a:rPr lang="zh-CN" altLang="en-US" smtClean="0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 dirty="0" smtClean="0"/>
              <a:t>GR510-HP(J51) Data Package</a:t>
            </a:r>
            <a:endParaRPr lang="en-US" altLang="zh-CN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Slide </a:t>
            </a:r>
            <a:fld id="{A98BF761-A96A-4414-AB3E-98ADED90DB1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B015-6CFC-4C77-89CD-CA68C94F7965}" type="datetime1">
              <a:rPr lang="zh-CN" altLang="en-US" smtClean="0"/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 dirty="0" smtClean="0"/>
              <a:t>GR510-HP(J51) Data Package</a:t>
            </a:r>
            <a:endParaRPr lang="en-US" altLang="zh-CN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Slide </a:t>
            </a:r>
            <a:fld id="{63D999B2-6E7F-46B2-8B3E-653D29E7411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00CAF-44DF-48D5-A6C8-0BEBFE72CB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FE062-7710-4D92-9AF2-533B722993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39750" y="301625"/>
            <a:ext cx="80645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/>
          <a:lstStyle/>
          <a:p>
            <a:pPr lvl="0"/>
            <a:r>
              <a:rPr lang="en-US" altLang="zh-CN" smtClean="0"/>
              <a:t>Mastertitelformat bearbeiten</a:t>
            </a:r>
            <a:endParaRPr lang="en-US" altLang="zh-CN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39750" y="1490663"/>
            <a:ext cx="8064500" cy="435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/>
          <a:lstStyle/>
          <a:p>
            <a:pPr lvl="0"/>
            <a:r>
              <a:rPr lang="en-US" altLang="zh-CN" smtClean="0"/>
              <a:t>Mastertextformat bearbeiten</a:t>
            </a:r>
            <a:endParaRPr lang="en-US" altLang="zh-CN" smtClean="0"/>
          </a:p>
          <a:p>
            <a:pPr lvl="1"/>
            <a:r>
              <a:rPr lang="en-US" altLang="zh-CN" smtClean="0"/>
              <a:t>Zweite Ebene</a:t>
            </a:r>
            <a:endParaRPr lang="en-US" altLang="zh-CN" smtClean="0"/>
          </a:p>
          <a:p>
            <a:pPr lvl="2"/>
            <a:r>
              <a:rPr lang="en-US" altLang="zh-CN" smtClean="0"/>
              <a:t>Dritte Ebene</a:t>
            </a:r>
            <a:endParaRPr lang="en-US" altLang="zh-CN" smtClean="0"/>
          </a:p>
          <a:p>
            <a:pPr lvl="3"/>
            <a:r>
              <a:rPr lang="en-US" altLang="zh-CN" smtClean="0"/>
              <a:t>Vierte Ebene</a:t>
            </a:r>
            <a:endParaRPr lang="en-US" altLang="zh-CN" smtClean="0"/>
          </a:p>
          <a:p>
            <a:pPr lvl="4"/>
            <a:r>
              <a:rPr lang="en-US" altLang="zh-CN" smtClean="0"/>
              <a:t>Fünfte Ebene</a:t>
            </a:r>
            <a:endParaRPr lang="en-US" altLang="zh-CN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03350" y="6394450"/>
            <a:ext cx="11525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/>
          <a:lstStyle>
            <a:lvl1pPr algn="l" eaLnBrk="1" hangingPunct="1">
              <a:lnSpc>
                <a:spcPct val="100000"/>
              </a:lnSpc>
              <a:buClrTx/>
              <a:buSzTx/>
              <a:defRPr sz="900" smtClean="0">
                <a:solidFill>
                  <a:schemeClr val="accent1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B1A6B35-5875-4E58-91ED-DF46953DDEF9}" type="datetime1">
              <a:rPr lang="zh-CN" altLang="en-US" smtClean="0"/>
            </a:fld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592388" y="6394450"/>
            <a:ext cx="5327650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/>
          <a:lstStyle>
            <a:lvl1pPr algn="l" eaLnBrk="1" hangingPunct="1">
              <a:lnSpc>
                <a:spcPct val="100000"/>
              </a:lnSpc>
              <a:buClrTx/>
              <a:buSzTx/>
              <a:defRPr sz="900" smtClean="0">
                <a:solidFill>
                  <a:schemeClr val="accent1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en-US" altLang="zh-CN" dirty="0" smtClean="0"/>
              <a:t>GR510-HP(J51) Data Package</a:t>
            </a:r>
            <a:endParaRPr lang="en-US" altLang="zh-CN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539750" y="6394450"/>
            <a:ext cx="82867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/>
          <a:lstStyle>
            <a:lvl1pPr eaLnBrk="1" hangingPunct="1">
              <a:defRPr sz="900">
                <a:solidFill>
                  <a:schemeClr val="accent1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Slide </a:t>
            </a:r>
            <a:fld id="{70BB6B4F-ECB1-4596-87FF-8DEB4B41A7BD}" type="slidenum">
              <a:rPr lang="en-US" altLang="zh-CN"/>
            </a:fld>
            <a:endParaRPr lang="en-US" altLang="zh-CN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gray">
          <a:xfrm>
            <a:off x="0" y="6237288"/>
            <a:ext cx="91440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endParaRPr lang="zh-CN" altLang="en-US"/>
          </a:p>
        </p:txBody>
      </p:sp>
      <p:pic>
        <p:nvPicPr>
          <p:cNvPr id="9" name="图片 11" descr="18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600" y="6253163"/>
            <a:ext cx="1020763" cy="588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66700" indent="-266700"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chemeClr val="accent1"/>
        </a:buClr>
        <a:buSzPct val="12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62255"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chemeClr val="accent1"/>
        </a:buClr>
        <a:buSzPct val="12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6450" indent="-274955"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chemeClr val="accent1"/>
        </a:buClr>
        <a:buSzPct val="12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3150" indent="-265430"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chemeClr val="accent1"/>
        </a:buClr>
        <a:buSzPct val="12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39850" indent="-265430"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chemeClr val="accent1"/>
        </a:buClr>
        <a:buSzPct val="12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23.png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30.png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2"/>
          <p:cNvSpPr>
            <a:spLocks noGrp="1"/>
          </p:cNvSpPr>
          <p:nvPr>
            <p:ph type="ctrTitle" hasCustomPrompt="1"/>
          </p:nvPr>
        </p:nvSpPr>
        <p:spPr>
          <a:xfrm>
            <a:off x="539750" y="1480503"/>
            <a:ext cx="8064500" cy="1008062"/>
          </a:xfrm>
        </p:spPr>
        <p:txBody>
          <a:bodyPr wrap="square" lIns="0" tIns="0" rIns="0" bIns="0" anchor="t"/>
          <a:lstStyle/>
          <a:p>
            <a:pPr eaLnBrk="1" hangingPunct="1"/>
            <a:r>
              <a:rPr lang="en-US" altLang="zh-CN" kern="1200" dirty="0">
                <a:latin typeface="+mj-lt"/>
                <a:ea typeface="宋体" panose="02010600030101010101" pitchFamily="2" charset="-122"/>
                <a:cs typeface="+mj-cs"/>
                <a:sym typeface="Arial" panose="020B0604020202020204" pitchFamily="34" charset="0"/>
              </a:rPr>
              <a:t>Hysol Green EMC </a:t>
            </a:r>
            <a:r>
              <a:rPr lang="en-US" altLang="zh-CN" dirty="0" smtClean="0">
                <a:ea typeface="宋体" panose="02010600030101010101" pitchFamily="2" charset="-122"/>
                <a:sym typeface="+mn-ea"/>
              </a:rPr>
              <a:t>GR900 </a:t>
            </a:r>
            <a:br>
              <a:rPr lang="en-US" altLang="zh-CN" dirty="0" smtClean="0">
                <a:ea typeface="宋体" panose="02010600030101010101" pitchFamily="2" charset="-122"/>
                <a:sym typeface="+mn-ea"/>
              </a:rPr>
            </a:br>
            <a:r>
              <a:rPr lang="en-US" altLang="zh-CN" dirty="0" smtClean="0">
                <a:ea typeface="宋体" panose="02010600030101010101" pitchFamily="2" charset="-122"/>
                <a:sym typeface="+mn-ea"/>
              </a:rPr>
              <a:t>				</a:t>
            </a:r>
            <a:r>
              <a:rPr lang="en-US" altLang="zh-CN" kern="1200" dirty="0">
                <a:latin typeface="+mj-lt"/>
                <a:ea typeface="宋体" panose="02010600030101010101" pitchFamily="2" charset="-122"/>
                <a:cs typeface="+mj-cs"/>
                <a:sym typeface="Arial" panose="020B0604020202020204" pitchFamily="34" charset="0"/>
              </a:rPr>
              <a:t>for QFN/DFN</a:t>
            </a:r>
            <a:endParaRPr lang="en-US" altLang="zh-CN" kern="1200" dirty="0">
              <a:latin typeface="+mj-lt"/>
              <a:ea typeface="宋体" panose="02010600030101010101" pitchFamily="2" charset="-122"/>
              <a:cs typeface="+mj-cs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02653C03-4ED4-4EB4-9E0C-9D85DAC0A131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>
              <a:solidFill>
                <a:schemeClr val="accent1"/>
              </a:solidFill>
            </a:endParaRPr>
          </a:p>
        </p:txBody>
      </p:sp>
      <p:sp>
        <p:nvSpPr>
          <p:cNvPr id="7171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  <p:sp>
        <p:nvSpPr>
          <p:cNvPr id="7172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smtClean="0">
                <a:solidFill>
                  <a:schemeClr val="accent1"/>
                </a:solidFill>
              </a:rPr>
              <a:t>Slide </a:t>
            </a:r>
            <a:fld id="{413A47F9-59D5-4BCB-9766-F8B3C00A5024}" type="slidenum">
              <a:rPr lang="en-US" altLang="zh-CN" sz="900" smtClean="0">
                <a:solidFill>
                  <a:schemeClr val="accent1"/>
                </a:solidFill>
              </a:rPr>
            </a:fld>
            <a:endParaRPr lang="en-US" altLang="zh-CN" sz="900" smtClean="0">
              <a:solidFill>
                <a:schemeClr val="accent1"/>
              </a:solidFill>
            </a:endParaRP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684213" y="1341438"/>
            <a:ext cx="7920037" cy="393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371600" indent="-4572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828800" indent="-4572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86000" indent="-4572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43200" indent="-4572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00400" indent="-4572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657600" indent="-4572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114800" indent="-4572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</a:rPr>
              <a:t>Good reliability performance on QFN package </a:t>
            </a:r>
            <a:endParaRPr lang="en-US" altLang="zh-CN" dirty="0">
              <a:ea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</a:rPr>
              <a:t>Excellent compatibility with Copper wire .</a:t>
            </a:r>
            <a:endParaRPr lang="en-US" altLang="zh-CN" dirty="0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</a:rPr>
              <a:t>Meet MSL3~MSL1/260C requirement.</a:t>
            </a:r>
            <a:endParaRPr lang="en-US" altLang="zh-CN" dirty="0"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  <a:sym typeface="+mn-ea"/>
              </a:rPr>
              <a:t>Good </a:t>
            </a:r>
            <a:r>
              <a:rPr lang="en-US" altLang="zh-CN" dirty="0" smtClean="0">
                <a:ea typeface="宋体" panose="02010600030101010101" pitchFamily="2" charset="-122"/>
                <a:sym typeface="+mn-ea"/>
              </a:rPr>
              <a:t>continuous </a:t>
            </a:r>
            <a:r>
              <a:rPr lang="en-US" altLang="zh-CN" dirty="0" err="1" smtClean="0">
                <a:ea typeface="宋体" panose="02010600030101010101" pitchFamily="2" charset="-122"/>
                <a:sym typeface="+mn-ea"/>
              </a:rPr>
              <a:t>moldability</a:t>
            </a:r>
            <a:r>
              <a:rPr lang="en-US" altLang="zh-CN" dirty="0" smtClean="0"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dirty="0">
                <a:ea typeface="宋体" panose="02010600030101010101" pitchFamily="2" charset="-122"/>
                <a:sym typeface="+mn-ea"/>
              </a:rPr>
              <a:t>performance</a:t>
            </a:r>
            <a:r>
              <a:rPr lang="en-US" altLang="zh-CN" dirty="0">
                <a:ea typeface="宋体" panose="02010600030101010101" pitchFamily="2" charset="-122"/>
              </a:rPr>
              <a:t>.</a:t>
            </a:r>
            <a:endParaRPr lang="en-US" altLang="zh-CN" dirty="0"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  <a:sym typeface="+mn-ea"/>
              </a:rPr>
              <a:t>Good fluidity to avoid W/S issue.</a:t>
            </a:r>
            <a:r>
              <a:rPr lang="en-US" altLang="zh-CN" dirty="0">
                <a:ea typeface="宋体" panose="02010600030101010101" pitchFamily="2" charset="-122"/>
              </a:rPr>
              <a:t>.</a:t>
            </a:r>
            <a:endParaRPr lang="en-US" altLang="zh-CN" dirty="0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宋体" panose="02010600030101010101" pitchFamily="2" charset="-122"/>
                <a:sym typeface="+mn-ea"/>
              </a:rPr>
              <a:t>Meet UL94 V-0 flammability rate at 1/8 inch thickness.</a:t>
            </a:r>
            <a:endParaRPr lang="en-US" altLang="zh-CN" dirty="0"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CN" dirty="0">
                <a:ea typeface="MS PGothic" panose="020B0600070205080204" pitchFamily="34" charset="-128"/>
              </a:rPr>
              <a:t>Green material without Br/Sb comply with ROHS.</a:t>
            </a:r>
            <a:endParaRPr lang="en-US" altLang="zh-CN" dirty="0">
              <a:ea typeface="MS PGothic" panose="020B0600070205080204" pitchFamily="34" charset="-128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04800" y="266700"/>
            <a:ext cx="7215188" cy="845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3300"/>
              </a:lnSpc>
              <a:buClr>
                <a:schemeClr val="accent1"/>
              </a:buClr>
              <a:buSzPct val="120000"/>
              <a:defRPr/>
            </a:pPr>
            <a:r>
              <a:rPr lang="en-US" altLang="zh-CN" dirty="0" smtClean="0">
                <a:latin typeface="+mj-lt"/>
                <a:ea typeface="宋体" panose="02010600030101010101" pitchFamily="2" charset="-122"/>
              </a:rPr>
              <a:t>Key Features of GR900</a:t>
            </a:r>
            <a:br>
              <a:rPr lang="en-US" altLang="zh-CN" dirty="0" smtClean="0">
                <a:latin typeface="+mj-lt"/>
                <a:ea typeface="宋体" panose="02010600030101010101" pitchFamily="2" charset="-122"/>
              </a:rPr>
            </a:b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Value Proposition</a:t>
            </a:r>
            <a:endParaRPr lang="en-US" altLang="zh-CN" dirty="0" smtClean="0">
              <a:solidFill>
                <a:schemeClr val="accent6">
                  <a:lumMod val="40000"/>
                  <a:lumOff val="60000"/>
                </a:schemeClr>
              </a:solidFill>
              <a:latin typeface="+mj-lt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06101" y="68985"/>
            <a:ext cx="8064500" cy="823913"/>
          </a:xfrm>
        </p:spPr>
        <p:txBody>
          <a:bodyPr/>
          <a:lstStyle/>
          <a:p>
            <a:pPr eaLnBrk="1" hangingPunct="1"/>
            <a:r>
              <a:rPr lang="en-US" altLang="zh-CN" dirty="0" smtClean="0">
                <a:ea typeface="宋体" panose="02010600030101010101" pitchFamily="2" charset="-122"/>
              </a:rPr>
              <a:t>Formulation &amp; Properties </a:t>
            </a:r>
            <a:endParaRPr lang="en-US" altLang="zh-CN" dirty="0" smtClean="0">
              <a:ea typeface="宋体" panose="02010600030101010101" pitchFamily="2" charset="-122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644008" y="3116920"/>
            <a:ext cx="540970" cy="149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644008" y="3116920"/>
            <a:ext cx="540970" cy="149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立方体 9"/>
          <p:cNvSpPr/>
          <p:nvPr/>
        </p:nvSpPr>
        <p:spPr bwMode="auto">
          <a:xfrm>
            <a:off x="5549962" y="1091691"/>
            <a:ext cx="2940204" cy="1497013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lvl1pPr marL="285750" indent="-285750" algn="ctr">
              <a:lnSpc>
                <a:spcPct val="105000"/>
              </a:lnSpc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105000"/>
              </a:lnSpc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105000"/>
              </a:lnSpc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105000"/>
              </a:lnSpc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105000"/>
              </a:lnSpc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zh-CN" sz="1600" dirty="0" smtClean="0">
                <a:ea typeface="宋体" panose="02010600030101010101" pitchFamily="2" charset="-122"/>
              </a:rPr>
              <a:t>High end epoxy</a:t>
            </a:r>
            <a:endParaRPr lang="en-US" altLang="zh-CN" sz="1600" dirty="0" smtClean="0">
              <a:ea typeface="宋体" panose="02010600030101010101" pitchFamily="2" charset="-122"/>
            </a:endParaRPr>
          </a:p>
          <a:p>
            <a:pPr algn="l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zh-CN" sz="1600" dirty="0" smtClean="0">
                <a:ea typeface="宋体" panose="02010600030101010101" pitchFamily="2" charset="-122"/>
              </a:rPr>
              <a:t>High filler loading</a:t>
            </a:r>
            <a:endParaRPr lang="en-US" altLang="zh-CN" sz="1600" dirty="0" smtClean="0">
              <a:ea typeface="宋体" panose="02010600030101010101" pitchFamily="2" charset="-122"/>
            </a:endParaRPr>
          </a:p>
          <a:p>
            <a:pPr algn="l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zh-CN" sz="1600" dirty="0" smtClean="0">
                <a:ea typeface="宋体" panose="02010600030101010101" pitchFamily="2" charset="-122"/>
              </a:rPr>
              <a:t>Spherical filler type</a:t>
            </a:r>
            <a:endParaRPr lang="en-US" altLang="zh-CN" sz="1600" dirty="0" smtClean="0">
              <a:ea typeface="宋体" panose="02010600030101010101" pitchFamily="2" charset="-122"/>
            </a:endParaRPr>
          </a:p>
          <a:p>
            <a:pPr algn="l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zh-CN" sz="1600" dirty="0" smtClean="0">
                <a:ea typeface="宋体" panose="02010600030101010101" pitchFamily="2" charset="-122"/>
              </a:rPr>
              <a:t>……</a:t>
            </a:r>
            <a:endParaRPr lang="zh-CN" altLang="en-US" sz="1600" dirty="0" smtClean="0">
              <a:ea typeface="宋体" panose="02010600030101010101" pitchFamily="2" charset="-122"/>
            </a:endParaRPr>
          </a:p>
        </p:txBody>
      </p:sp>
      <p:sp>
        <p:nvSpPr>
          <p:cNvPr id="8199" name="横卷形 12"/>
          <p:cNvSpPr>
            <a:spLocks noChangeArrowheads="1"/>
          </p:cNvSpPr>
          <p:nvPr/>
        </p:nvSpPr>
        <p:spPr bwMode="auto">
          <a:xfrm>
            <a:off x="5549962" y="4149080"/>
            <a:ext cx="2831078" cy="1610184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 marL="342900" indent="-3429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80000"/>
              <a:buFont typeface="Wingdings" panose="05000000000000000000" pitchFamily="2" charset="2"/>
              <a:buChar char="n"/>
            </a:pPr>
            <a:r>
              <a:rPr lang="en-US" altLang="zh-CN" sz="1600" dirty="0">
                <a:ea typeface="宋体" panose="02010600030101010101" pitchFamily="2" charset="-122"/>
              </a:rPr>
              <a:t>Low stress</a:t>
            </a:r>
            <a:endParaRPr lang="en-US" altLang="zh-CN" sz="1600" dirty="0">
              <a:ea typeface="宋体" panose="02010600030101010101" pitchFamily="2" charset="-122"/>
            </a:endParaRPr>
          </a:p>
          <a:p>
            <a:pPr eaLnBrk="1" hangingPunct="1">
              <a:buSzPct val="80000"/>
              <a:buFont typeface="Wingdings" panose="05000000000000000000" pitchFamily="2" charset="2"/>
              <a:buChar char="n"/>
            </a:pPr>
            <a:r>
              <a:rPr lang="en-US" altLang="zh-CN" sz="1600" dirty="0">
                <a:ea typeface="宋体" panose="02010600030101010101" pitchFamily="2" charset="-122"/>
              </a:rPr>
              <a:t>Low water absorption</a:t>
            </a:r>
            <a:endParaRPr lang="en-US" altLang="zh-CN" sz="1600" dirty="0">
              <a:ea typeface="宋体" panose="02010600030101010101" pitchFamily="2" charset="-122"/>
            </a:endParaRPr>
          </a:p>
          <a:p>
            <a:pPr eaLnBrk="1" hangingPunct="1">
              <a:buSzPct val="80000"/>
              <a:buFont typeface="Wingdings" panose="05000000000000000000" pitchFamily="2" charset="2"/>
              <a:buChar char="n"/>
            </a:pPr>
            <a:r>
              <a:rPr lang="en-US" altLang="zh-CN" sz="1600" dirty="0">
                <a:ea typeface="宋体" panose="02010600030101010101" pitchFamily="2" charset="-122"/>
              </a:rPr>
              <a:t>High adhesion</a:t>
            </a:r>
            <a:endParaRPr lang="en-US" altLang="zh-CN" sz="1600" dirty="0">
              <a:ea typeface="宋体" panose="02010600030101010101" pitchFamily="2" charset="-122"/>
            </a:endParaRPr>
          </a:p>
          <a:p>
            <a:pPr eaLnBrk="1" hangingPunct="1">
              <a:buSzPct val="80000"/>
              <a:buFont typeface="Wingdings" panose="05000000000000000000" pitchFamily="2" charset="2"/>
              <a:buChar char="n"/>
            </a:pPr>
            <a:r>
              <a:rPr lang="en-US" altLang="zh-CN" sz="1600" dirty="0">
                <a:ea typeface="宋体" panose="02010600030101010101" pitchFamily="2" charset="-122"/>
              </a:rPr>
              <a:t>Low viscosity</a:t>
            </a:r>
            <a:endParaRPr lang="en-US" altLang="zh-CN" sz="1600" dirty="0">
              <a:ea typeface="宋体" panose="02010600030101010101" pitchFamily="2" charset="-122"/>
            </a:endParaRPr>
          </a:p>
          <a:p>
            <a:pPr eaLnBrk="1" hangingPunct="1">
              <a:buSzPct val="80000"/>
              <a:buFont typeface="Wingdings" panose="05000000000000000000" pitchFamily="2" charset="2"/>
              <a:buChar char="n"/>
            </a:pPr>
            <a:r>
              <a:rPr lang="en-US" altLang="zh-CN" sz="1600" dirty="0">
                <a:ea typeface="宋体" panose="02010600030101010101" pitchFamily="2" charset="-122"/>
              </a:rPr>
              <a:t>……</a:t>
            </a:r>
            <a:endParaRPr lang="zh-CN" altLang="en-US" sz="1600" dirty="0">
              <a:ea typeface="宋体" panose="02010600030101010101" pitchFamily="2" charset="-122"/>
            </a:endParaRPr>
          </a:p>
        </p:txBody>
      </p:sp>
      <p:sp>
        <p:nvSpPr>
          <p:cNvPr id="8200" name="右弧形箭头 13"/>
          <p:cNvSpPr>
            <a:spLocks noChangeArrowheads="1"/>
          </p:cNvSpPr>
          <p:nvPr/>
        </p:nvSpPr>
        <p:spPr bwMode="auto">
          <a:xfrm>
            <a:off x="8466617" y="2463819"/>
            <a:ext cx="641071" cy="2248062"/>
          </a:xfrm>
          <a:prstGeom prst="curvedLeftArrow">
            <a:avLst>
              <a:gd name="adj1" fmla="val 25011"/>
              <a:gd name="adj2" fmla="val 75649"/>
              <a:gd name="adj3" fmla="val 25000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8201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4923845E-00F1-4115-BA55-D47AFE47B0E5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 dirty="0">
              <a:solidFill>
                <a:schemeClr val="accent1"/>
              </a:solidFill>
            </a:endParaRPr>
          </a:p>
        </p:txBody>
      </p:sp>
      <p:sp>
        <p:nvSpPr>
          <p:cNvPr id="8203" name="灯片编号占位符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zh-CN" sz="900" dirty="0" smtClean="0">
                <a:solidFill>
                  <a:schemeClr val="accent1"/>
                </a:solidFill>
              </a:rPr>
              <a:t>Slide </a:t>
            </a:r>
            <a:fld id="{1ADF5B3E-14B7-480A-AA0F-BE59243909BF}" type="slidenum">
              <a:rPr lang="en-US" altLang="zh-CN" sz="900" dirty="0" smtClean="0">
                <a:solidFill>
                  <a:schemeClr val="accent1"/>
                </a:solidFill>
              </a:rPr>
            </a:fld>
            <a:endParaRPr lang="en-US" altLang="zh-CN" sz="900" dirty="0" smtClean="0">
              <a:solidFill>
                <a:schemeClr val="accent1"/>
              </a:solidFill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78280" y="535453"/>
          <a:ext cx="4869815" cy="5610860"/>
        </p:xfrm>
        <a:graphic>
          <a:graphicData uri="http://schemas.openxmlformats.org/drawingml/2006/table">
            <a:tbl>
              <a:tblPr/>
              <a:tblGrid>
                <a:gridCol w="995680"/>
                <a:gridCol w="432435"/>
                <a:gridCol w="741680"/>
                <a:gridCol w="680085"/>
                <a:gridCol w="729615"/>
                <a:gridCol w="712470"/>
                <a:gridCol w="577850"/>
              </a:tblGrid>
              <a:tr h="34988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Item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Unit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GR900</a:t>
                      </a:r>
                      <a:r>
                        <a:rPr lang="en-US" altLang="zh-CN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HD6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GR900</a:t>
                      </a:r>
                      <a:r>
                        <a:rPr lang="en-US" altLang="zh-CN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HD3A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GR900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Q1L4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GR900C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2606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Epoxy Type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BP/MAR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MAR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MAR/BP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MAR/BP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Filller content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wt%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87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89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86.5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Filller cut size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um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2161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Flame Retardant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None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None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None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None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34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Spiral Flow 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inch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49 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161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Gel Time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sec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28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36 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Shore-D Hardness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altLang="zh-CN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77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82 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Viscosity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 err="1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Pa.s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12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14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13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Flexural Modulus at RT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(Mpa)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18000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18810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22646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19000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161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Flexural Strengths at RT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(Mpa)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151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123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158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150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34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Flammability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V-0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V-0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 V-0</a:t>
                      </a:r>
                      <a:endParaRPr lang="en-US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8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 V-0</a:t>
                      </a:r>
                      <a:endParaRPr lang="en-US" sz="800" b="0" i="0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9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Tg 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111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114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124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120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76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a1 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-6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28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a2 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-6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24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37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161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Shrinkage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%</a:t>
                      </a:r>
                      <a:endParaRPr lang="en-US" altLang="zh-CN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0.24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0.29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0.19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0.3 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8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Tab </a:t>
                      </a:r>
                      <a:r>
                        <a:rPr lang="en-US" sz="800" b="0" i="0" u="none" strike="noStrike" dirty="0" smtClean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Pull </a:t>
                      </a:r>
                      <a:r>
                        <a:rPr lang="en-US" altLang="zh-CN" sz="800" b="0" i="0" u="none" strike="noStrike" dirty="0" smtClean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After PMC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Cu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443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426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430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435</a:t>
                      </a:r>
                      <a:endParaRPr lang="en-US" altLang="zh-CN" sz="800" b="0" i="0" u="none" strike="noStrike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600"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AG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453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445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386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379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11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Tab Pull </a:t>
                      </a:r>
                      <a:r>
                        <a:rPr lang="en-US" altLang="zh-CN" sz="800" b="0" i="0" u="none" strike="noStrike" dirty="0" smtClean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after MSL3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Cu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411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306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346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349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9870">
                <a:tc v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AG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248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362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163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171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9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Specific gravity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1.95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1.98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2.02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1.98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034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pH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altLang="zh-CN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5.1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5.1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5.6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5.8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9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CL</a:t>
                      </a:r>
                      <a:r>
                        <a:rPr lang="en-US" sz="800" b="0" i="0" u="none" strike="noStrike" baseline="300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-</a:t>
                      </a:r>
                      <a:endParaRPr lang="en-US" sz="800" b="0" i="0" u="none" strike="noStrike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ppm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7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5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8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8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Na</a:t>
                      </a:r>
                      <a:r>
                        <a:rPr lang="en-US" sz="800" b="0" i="0" u="none" strike="noStrike" baseline="3000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+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ppm</a:t>
                      </a:r>
                      <a:endParaRPr lang="en-US" sz="800" b="0" i="0" u="none" strike="noStrike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3</a:t>
                      </a:r>
                      <a:endParaRPr lang="en-US" altLang="zh-CN" sz="8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563" marR="6563" marT="65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F992E3BA-1613-4B5A-A916-F83228405256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>
              <a:solidFill>
                <a:schemeClr val="accent1"/>
              </a:solidFill>
            </a:endParaRPr>
          </a:p>
        </p:txBody>
      </p:sp>
      <p:sp>
        <p:nvSpPr>
          <p:cNvPr id="10243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smtClean="0">
                <a:solidFill>
                  <a:schemeClr val="accent1"/>
                </a:solidFill>
              </a:rPr>
              <a:t>Slide </a:t>
            </a:r>
            <a:fld id="{559DC871-99F3-4A84-BAB2-B29AD5A5379F}" type="slidenum">
              <a:rPr lang="en-US" altLang="zh-CN" sz="900" smtClean="0">
                <a:solidFill>
                  <a:schemeClr val="accent1"/>
                </a:solidFill>
              </a:rPr>
            </a:fld>
            <a:endParaRPr lang="en-US" altLang="zh-CN" sz="900" smtClean="0">
              <a:solidFill>
                <a:schemeClr val="accent1"/>
              </a:solidFill>
            </a:endParaRPr>
          </a:p>
        </p:txBody>
      </p:sp>
      <p:sp>
        <p:nvSpPr>
          <p:cNvPr id="37" name="Rectangle 2"/>
          <p:cNvSpPr>
            <a:spLocks noChangeArrowheads="1"/>
          </p:cNvSpPr>
          <p:nvPr/>
        </p:nvSpPr>
        <p:spPr bwMode="gray">
          <a:xfrm>
            <a:off x="539750" y="301625"/>
            <a:ext cx="80645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CN" dirty="0" smtClean="0">
                <a:ea typeface="宋体" panose="02010600030101010101" pitchFamily="2" charset="-122"/>
              </a:rPr>
              <a:t>Internal Test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  <a:ea typeface="宋体" panose="02010600030101010101" pitchFamily="2" charset="-122"/>
              </a:rPr>
              <a:t>Release Force</a:t>
            </a:r>
            <a:endParaRPr lang="en-US" altLang="zh-CN" dirty="0" smtClean="0">
              <a:solidFill>
                <a:schemeClr val="accent6">
                  <a:lumMod val="40000"/>
                  <a:lumOff val="60000"/>
                </a:schemeClr>
              </a:solidFill>
              <a:ea typeface="宋体" panose="02010600030101010101" pitchFamily="2" charset="-122"/>
            </a:endParaRPr>
          </a:p>
        </p:txBody>
      </p:sp>
      <p:grpSp>
        <p:nvGrpSpPr>
          <p:cNvPr id="10246" name="组合 1"/>
          <p:cNvGrpSpPr/>
          <p:nvPr/>
        </p:nvGrpSpPr>
        <p:grpSpPr bwMode="auto">
          <a:xfrm>
            <a:off x="539750" y="1579563"/>
            <a:ext cx="8353425" cy="4281487"/>
            <a:chOff x="322263" y="1341438"/>
            <a:chExt cx="8642350" cy="4579937"/>
          </a:xfrm>
        </p:grpSpPr>
        <p:sp>
          <p:nvSpPr>
            <p:cNvPr id="10248" name="AutoShape 24"/>
            <p:cNvSpPr>
              <a:spLocks noChangeArrowheads="1"/>
            </p:cNvSpPr>
            <p:nvPr/>
          </p:nvSpPr>
          <p:spPr bwMode="gray">
            <a:xfrm>
              <a:off x="322263" y="2205038"/>
              <a:ext cx="865187" cy="3024187"/>
            </a:xfrm>
            <a:prstGeom prst="curvedRightArrow">
              <a:avLst>
                <a:gd name="adj1" fmla="val 28627"/>
                <a:gd name="adj2" fmla="val 98535"/>
                <a:gd name="adj3" fmla="val 33333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49" name="Rectangle 3"/>
            <p:cNvSpPr>
              <a:spLocks noChangeArrowheads="1"/>
            </p:cNvSpPr>
            <p:nvPr/>
          </p:nvSpPr>
          <p:spPr bwMode="gray">
            <a:xfrm>
              <a:off x="1319213" y="1658938"/>
              <a:ext cx="4044950" cy="474662"/>
            </a:xfrm>
            <a:prstGeom prst="rect">
              <a:avLst/>
            </a:prstGeom>
            <a:solidFill>
              <a:schemeClr val="bg1"/>
            </a:solidFill>
            <a:ln w="222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50" name="AutoShape 4"/>
            <p:cNvSpPr>
              <a:spLocks noChangeArrowheads="1"/>
            </p:cNvSpPr>
            <p:nvPr/>
          </p:nvSpPr>
          <p:spPr bwMode="gray">
            <a:xfrm>
              <a:off x="4359275" y="1673225"/>
              <a:ext cx="762000" cy="64770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5513 w 21600"/>
                <a:gd name="T13" fmla="*/ 5513 h 21600"/>
                <a:gd name="T14" fmla="*/ 16087 w 21600"/>
                <a:gd name="T15" fmla="*/ 1608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425" y="21600"/>
                  </a:lnTo>
                  <a:lnTo>
                    <a:pt x="1417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pic>
          <p:nvPicPr>
            <p:cNvPr id="10251" name="Picture 5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600" y="2119313"/>
              <a:ext cx="4176713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1">
                  <a:solidFill>
                    <a:srgbClr val="C7EDCC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252" name="Rectangle 6"/>
            <p:cNvSpPr>
              <a:spLocks noChangeArrowheads="1"/>
            </p:cNvSpPr>
            <p:nvPr/>
          </p:nvSpPr>
          <p:spPr bwMode="gray">
            <a:xfrm>
              <a:off x="1317625" y="2652713"/>
              <a:ext cx="4044950" cy="471487"/>
            </a:xfrm>
            <a:prstGeom prst="rect">
              <a:avLst/>
            </a:prstGeom>
            <a:solidFill>
              <a:schemeClr val="bg1"/>
            </a:solidFill>
            <a:ln w="222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53" name="Text Box 7"/>
            <p:cNvSpPr txBox="1">
              <a:spLocks noChangeArrowheads="1"/>
            </p:cNvSpPr>
            <p:nvPr/>
          </p:nvSpPr>
          <p:spPr bwMode="gray">
            <a:xfrm>
              <a:off x="5653088" y="2062163"/>
              <a:ext cx="2232025" cy="381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1800">
                  <a:solidFill>
                    <a:schemeClr val="accent1"/>
                  </a:solidFill>
                  <a:ea typeface="宋体" panose="02010600030101010101" pitchFamily="2" charset="-122"/>
                </a:rPr>
                <a:t>Step 1.</a:t>
              </a:r>
              <a:r>
                <a:rPr lang="en-US" altLang="zh-CN" sz="1800">
                  <a:ea typeface="宋体" panose="02010600030101010101" pitchFamily="2" charset="-122"/>
                </a:rPr>
                <a:t>  Molding</a:t>
              </a:r>
              <a:endParaRPr lang="en-US" altLang="zh-CN" sz="1800">
                <a:ea typeface="宋体" panose="02010600030101010101" pitchFamily="2" charset="-122"/>
              </a:endParaRPr>
            </a:p>
          </p:txBody>
        </p:sp>
        <p:sp>
          <p:nvSpPr>
            <p:cNvPr id="10254" name="AutoShape 8"/>
            <p:cNvSpPr>
              <a:spLocks noChangeArrowheads="1"/>
            </p:cNvSpPr>
            <p:nvPr/>
          </p:nvSpPr>
          <p:spPr bwMode="gray">
            <a:xfrm>
              <a:off x="3184525" y="3863975"/>
              <a:ext cx="331788" cy="3587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587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55" name="AutoShape 9"/>
            <p:cNvSpPr>
              <a:spLocks noChangeArrowheads="1"/>
            </p:cNvSpPr>
            <p:nvPr/>
          </p:nvSpPr>
          <p:spPr bwMode="gray">
            <a:xfrm>
              <a:off x="3030538" y="3357563"/>
              <a:ext cx="647700" cy="504825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5875" algn="ctr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pic>
          <p:nvPicPr>
            <p:cNvPr id="10256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6663" y="4433888"/>
              <a:ext cx="4176712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C7EDCC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257" name="AutoShape 11"/>
            <p:cNvSpPr>
              <a:spLocks noChangeArrowheads="1"/>
            </p:cNvSpPr>
            <p:nvPr/>
          </p:nvSpPr>
          <p:spPr bwMode="gray">
            <a:xfrm rot="5400000">
              <a:off x="2325688" y="3790950"/>
              <a:ext cx="865187" cy="144463"/>
            </a:xfrm>
            <a:custGeom>
              <a:avLst/>
              <a:gdLst>
                <a:gd name="T0" fmla="*/ 2147483646 w 21600"/>
                <a:gd name="T1" fmla="*/ 0 h 21600"/>
                <a:gd name="T2" fmla="*/ 0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3366FF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58" name="AutoShape 12"/>
            <p:cNvSpPr>
              <a:spLocks noChangeArrowheads="1"/>
            </p:cNvSpPr>
            <p:nvPr/>
          </p:nvSpPr>
          <p:spPr bwMode="gray">
            <a:xfrm>
              <a:off x="3265488" y="5014913"/>
              <a:ext cx="165100" cy="360362"/>
            </a:xfrm>
            <a:prstGeom prst="downArrow">
              <a:avLst>
                <a:gd name="adj1" fmla="val 50000"/>
                <a:gd name="adj2" fmla="val 54567"/>
              </a:avLst>
            </a:prstGeom>
            <a:solidFill>
              <a:srgbClr val="FF9900"/>
            </a:solidFill>
            <a:ln w="9525" algn="ctr">
              <a:solidFill>
                <a:srgbClr val="3366FF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59" name="AutoShape 13"/>
            <p:cNvSpPr>
              <a:spLocks noChangeArrowheads="1"/>
            </p:cNvSpPr>
            <p:nvPr/>
          </p:nvSpPr>
          <p:spPr bwMode="gray">
            <a:xfrm rot="-10320000">
              <a:off x="3117850" y="5489575"/>
              <a:ext cx="576263" cy="43180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 cap="rnd" algn="ctr">
              <a:solidFill>
                <a:schemeClr val="tx1"/>
              </a:solidFill>
              <a:prstDash val="sysDot"/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60" name="Text Box 14"/>
            <p:cNvSpPr txBox="1">
              <a:spLocks noChangeArrowheads="1"/>
            </p:cNvSpPr>
            <p:nvPr/>
          </p:nvSpPr>
          <p:spPr bwMode="gray">
            <a:xfrm>
              <a:off x="5795963" y="4283075"/>
              <a:ext cx="3168650" cy="5857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85000"/>
                </a:lnSpc>
                <a:spcBef>
                  <a:spcPct val="10000"/>
                </a:spcBef>
                <a:buFontTx/>
                <a:buNone/>
              </a:pPr>
              <a:r>
                <a:rPr lang="en-US" altLang="zh-CN" sz="1800">
                  <a:solidFill>
                    <a:schemeClr val="accent1"/>
                  </a:solidFill>
                  <a:ea typeface="宋体" panose="02010600030101010101" pitchFamily="2" charset="-122"/>
                </a:rPr>
                <a:t>Step 2.</a:t>
              </a:r>
              <a:r>
                <a:rPr lang="en-US" altLang="zh-CN" sz="1800">
                  <a:ea typeface="宋体" panose="02010600030101010101" pitchFamily="2" charset="-122"/>
                </a:rPr>
                <a:t>  Releasing Force</a:t>
              </a:r>
              <a:endParaRPr lang="en-US" altLang="zh-CN" sz="1800">
                <a:ea typeface="宋体" panose="02010600030101010101" pitchFamily="2" charset="-122"/>
              </a:endParaRPr>
            </a:p>
            <a:p>
              <a:pPr eaLnBrk="1" hangingPunct="1">
                <a:lnSpc>
                  <a:spcPct val="85000"/>
                </a:lnSpc>
                <a:spcBef>
                  <a:spcPct val="10000"/>
                </a:spcBef>
                <a:buFontTx/>
                <a:buNone/>
              </a:pPr>
              <a:r>
                <a:rPr lang="en-US" altLang="zh-CN" sz="1800">
                  <a:ea typeface="宋体" panose="02010600030101010101" pitchFamily="2" charset="-122"/>
                </a:rPr>
                <a:t>              Measuring</a:t>
              </a:r>
              <a:endParaRPr lang="en-US" altLang="zh-CN" sz="1800">
                <a:ea typeface="宋体" panose="02010600030101010101" pitchFamily="2" charset="-122"/>
              </a:endParaRPr>
            </a:p>
          </p:txBody>
        </p:sp>
        <p:sp>
          <p:nvSpPr>
            <p:cNvPr id="52" name="Text Box 15"/>
            <p:cNvSpPr txBox="1">
              <a:spLocks noChangeArrowheads="1"/>
            </p:cNvSpPr>
            <p:nvPr/>
          </p:nvSpPr>
          <p:spPr bwMode="gray">
            <a:xfrm>
              <a:off x="2902486" y="3448854"/>
              <a:ext cx="936172" cy="2988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 algn="ctr" eaLnBrk="1" fontAlgn="ctr" hangingPunct="1">
                <a:lnSpc>
                  <a:spcPct val="105000"/>
                </a:lnSpc>
                <a:spcBef>
                  <a:spcPct val="50000"/>
                </a:spcBef>
                <a:buClr>
                  <a:schemeClr val="accent1"/>
                </a:buClr>
                <a:buSzPct val="120000"/>
                <a:defRPr/>
              </a:pPr>
              <a:r>
                <a:rPr lang="en-US" altLang="zh-CN" sz="1300" b="1">
                  <a:effectLst>
                    <a:outerShdw blurRad="38100" dist="38100" dir="2700000" algn="tl">
                      <a:srgbClr val="C0C0C0"/>
                    </a:outerShdw>
                  </a:effectLst>
                  <a:ea typeface="宋体" panose="02010600030101010101" pitchFamily="2" charset="-122"/>
                </a:rPr>
                <a:t>Sensor</a:t>
              </a:r>
              <a:endParaRPr lang="en-US" altLang="zh-CN" sz="1300" b="1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endParaRPr>
            </a:p>
          </p:txBody>
        </p:sp>
        <p:sp>
          <p:nvSpPr>
            <p:cNvPr id="10262" name="Line 16"/>
            <p:cNvSpPr>
              <a:spLocks noChangeShapeType="1"/>
            </p:cNvSpPr>
            <p:nvPr/>
          </p:nvSpPr>
          <p:spPr bwMode="gray">
            <a:xfrm>
              <a:off x="4745038" y="1414463"/>
              <a:ext cx="0" cy="57626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63" name="Text Box 17"/>
            <p:cNvSpPr txBox="1">
              <a:spLocks noChangeArrowheads="1"/>
            </p:cNvSpPr>
            <p:nvPr/>
          </p:nvSpPr>
          <p:spPr bwMode="gray">
            <a:xfrm>
              <a:off x="4702175" y="1341438"/>
              <a:ext cx="1150938" cy="3000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ctr" hangingPunct="1">
                <a:spcBef>
                  <a:spcPct val="50000"/>
                </a:spcBef>
                <a:buFontTx/>
                <a:buNone/>
              </a:pPr>
              <a:r>
                <a:rPr lang="en-US" altLang="zh-CN" sz="1300" b="1">
                  <a:ea typeface="宋体" panose="02010600030101010101" pitchFamily="2" charset="-122"/>
                </a:rPr>
                <a:t>Inject MC</a:t>
              </a:r>
              <a:endParaRPr lang="en-US" altLang="zh-CN" sz="1300" b="1">
                <a:ea typeface="宋体" panose="02010600030101010101" pitchFamily="2" charset="-122"/>
              </a:endParaRPr>
            </a:p>
          </p:txBody>
        </p:sp>
        <p:sp>
          <p:nvSpPr>
            <p:cNvPr id="10264" name="Freeform 18"/>
            <p:cNvSpPr/>
            <p:nvPr/>
          </p:nvSpPr>
          <p:spPr bwMode="gray">
            <a:xfrm>
              <a:off x="3694113" y="3575050"/>
              <a:ext cx="1079500" cy="144463"/>
            </a:xfrm>
            <a:custGeom>
              <a:avLst/>
              <a:gdLst>
                <a:gd name="T0" fmla="*/ 0 w 1051"/>
                <a:gd name="T1" fmla="*/ 2147483646 h 105"/>
                <a:gd name="T2" fmla="*/ 2147483646 w 1051"/>
                <a:gd name="T3" fmla="*/ 2147483646 h 105"/>
                <a:gd name="T4" fmla="*/ 2147483646 w 1051"/>
                <a:gd name="T5" fmla="*/ 2147483646 h 105"/>
                <a:gd name="T6" fmla="*/ 2147483646 w 1051"/>
                <a:gd name="T7" fmla="*/ 2147483646 h 1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51" h="105">
                  <a:moveTo>
                    <a:pt x="0" y="15"/>
                  </a:moveTo>
                  <a:cubicBezTo>
                    <a:pt x="105" y="60"/>
                    <a:pt x="211" y="105"/>
                    <a:pt x="317" y="105"/>
                  </a:cubicBezTo>
                  <a:cubicBezTo>
                    <a:pt x="423" y="105"/>
                    <a:pt x="522" y="30"/>
                    <a:pt x="635" y="15"/>
                  </a:cubicBezTo>
                  <a:cubicBezTo>
                    <a:pt x="748" y="0"/>
                    <a:pt x="1051" y="0"/>
                    <a:pt x="998" y="15"/>
                  </a:cubicBezTo>
                </a:path>
              </a:pathLst>
            </a:custGeom>
            <a:noFill/>
            <a:ln w="15875" cap="flat" cmpd="sng">
              <a:solidFill>
                <a:schemeClr val="tx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65" name="Rectangle 19"/>
            <p:cNvSpPr>
              <a:spLocks noChangeArrowheads="1"/>
            </p:cNvSpPr>
            <p:nvPr/>
          </p:nvSpPr>
          <p:spPr bwMode="gray">
            <a:xfrm>
              <a:off x="4702175" y="3357563"/>
              <a:ext cx="431800" cy="649287"/>
            </a:xfrm>
            <a:prstGeom prst="rect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66" name="Rectangle 20"/>
            <p:cNvSpPr>
              <a:spLocks noChangeArrowheads="1"/>
            </p:cNvSpPr>
            <p:nvPr/>
          </p:nvSpPr>
          <p:spPr bwMode="gray">
            <a:xfrm>
              <a:off x="4773613" y="3430588"/>
              <a:ext cx="287337" cy="144462"/>
            </a:xfrm>
            <a:prstGeom prst="rect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67" name="Oval 21"/>
            <p:cNvSpPr>
              <a:spLocks noChangeArrowheads="1"/>
            </p:cNvSpPr>
            <p:nvPr/>
          </p:nvSpPr>
          <p:spPr bwMode="gray">
            <a:xfrm>
              <a:off x="4759325" y="3760788"/>
              <a:ext cx="71438" cy="73025"/>
            </a:xfrm>
            <a:prstGeom prst="ellipse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68" name="Oval 22"/>
            <p:cNvSpPr>
              <a:spLocks noChangeArrowheads="1"/>
            </p:cNvSpPr>
            <p:nvPr/>
          </p:nvSpPr>
          <p:spPr bwMode="gray">
            <a:xfrm>
              <a:off x="5018088" y="3760788"/>
              <a:ext cx="71437" cy="73025"/>
            </a:xfrm>
            <a:prstGeom prst="ellipse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69" name="Oval 23"/>
            <p:cNvSpPr>
              <a:spLocks noChangeArrowheads="1"/>
            </p:cNvSpPr>
            <p:nvPr/>
          </p:nvSpPr>
          <p:spPr bwMode="gray">
            <a:xfrm>
              <a:off x="4889500" y="3760788"/>
              <a:ext cx="71438" cy="73025"/>
            </a:xfrm>
            <a:prstGeom prst="ellipse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70" name="Line 25"/>
            <p:cNvSpPr>
              <a:spLocks noChangeShapeType="1"/>
            </p:cNvSpPr>
            <p:nvPr/>
          </p:nvSpPr>
          <p:spPr bwMode="gray">
            <a:xfrm>
              <a:off x="1028700" y="3243263"/>
              <a:ext cx="6337300" cy="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71" name="AutoShape 26"/>
            <p:cNvSpPr>
              <a:spLocks noChangeArrowheads="1"/>
            </p:cNvSpPr>
            <p:nvPr/>
          </p:nvSpPr>
          <p:spPr bwMode="gray">
            <a:xfrm>
              <a:off x="3044825" y="2163763"/>
              <a:ext cx="576263" cy="45720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72" name="Rectangle 27"/>
            <p:cNvSpPr>
              <a:spLocks noChangeArrowheads="1"/>
            </p:cNvSpPr>
            <p:nvPr/>
          </p:nvSpPr>
          <p:spPr bwMode="gray">
            <a:xfrm flipV="1">
              <a:off x="2120900" y="4927600"/>
              <a:ext cx="957263" cy="36513"/>
            </a:xfrm>
            <a:prstGeom prst="rect">
              <a:avLst/>
            </a:pr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73" name="AutoShape 28"/>
            <p:cNvSpPr>
              <a:spLocks noChangeArrowheads="1"/>
            </p:cNvSpPr>
            <p:nvPr/>
          </p:nvSpPr>
          <p:spPr bwMode="gray">
            <a:xfrm rot="10800000">
              <a:off x="1689100" y="4899025"/>
              <a:ext cx="460375" cy="71438"/>
            </a:xfrm>
            <a:custGeom>
              <a:avLst/>
              <a:gdLst>
                <a:gd name="T0" fmla="*/ 2147483646 w 21600"/>
                <a:gd name="T1" fmla="*/ 511332543 h 21600"/>
                <a:gd name="T2" fmla="*/ 2147483646 w 21600"/>
                <a:gd name="T3" fmla="*/ 1022666168 h 21600"/>
                <a:gd name="T4" fmla="*/ 2147483646 w 21600"/>
                <a:gd name="T5" fmla="*/ 511332543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428 w 21600"/>
                <a:gd name="T13" fmla="*/ 3428 h 21600"/>
                <a:gd name="T14" fmla="*/ 18172 w 21600"/>
                <a:gd name="T15" fmla="*/ 1817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256" y="21600"/>
                  </a:lnTo>
                  <a:lnTo>
                    <a:pt x="18344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74" name="Rectangle 29"/>
            <p:cNvSpPr>
              <a:spLocks noChangeArrowheads="1"/>
            </p:cNvSpPr>
            <p:nvPr/>
          </p:nvSpPr>
          <p:spPr bwMode="gray">
            <a:xfrm rot="540000" flipV="1">
              <a:off x="2232025" y="5776913"/>
              <a:ext cx="871538" cy="36512"/>
            </a:xfrm>
            <a:prstGeom prst="rect">
              <a:avLst/>
            </a:prstGeom>
            <a:solidFill>
              <a:schemeClr val="bg1"/>
            </a:solidFill>
            <a:ln w="12700" cap="rnd" algn="ctr">
              <a:solidFill>
                <a:schemeClr val="tx1"/>
              </a:solidFill>
              <a:prstDash val="sysDot"/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0275" name="AutoShape 30"/>
            <p:cNvSpPr>
              <a:spLocks noChangeArrowheads="1"/>
            </p:cNvSpPr>
            <p:nvPr/>
          </p:nvSpPr>
          <p:spPr bwMode="gray">
            <a:xfrm rot="-10260000">
              <a:off x="1819275" y="5613400"/>
              <a:ext cx="442913" cy="1000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428 w 21600"/>
                <a:gd name="T13" fmla="*/ 3428 h 21600"/>
                <a:gd name="T14" fmla="*/ 18172 w 21600"/>
                <a:gd name="T15" fmla="*/ 1817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256" y="21600"/>
                  </a:lnTo>
                  <a:lnTo>
                    <a:pt x="18344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 cap="rnd" algn="ctr">
              <a:solidFill>
                <a:schemeClr val="tx1"/>
              </a:solidFill>
              <a:prstDash val="sysDot"/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0276" name="AutoShape 31"/>
            <p:cNvSpPr>
              <a:spLocks noChangeArrowheads="1"/>
            </p:cNvSpPr>
            <p:nvPr/>
          </p:nvSpPr>
          <p:spPr bwMode="gray">
            <a:xfrm rot="10800000">
              <a:off x="3044825" y="4506913"/>
              <a:ext cx="576263" cy="45720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/>
            </a:solidFill>
            <a:ln w="9525" algn="ctr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sp>
        <p:nvSpPr>
          <p:cNvPr id="1024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Test Method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35B93E3A-3A34-4B90-A180-ED48F43BC031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>
              <a:solidFill>
                <a:schemeClr val="accent1"/>
              </a:solidFill>
            </a:endParaRPr>
          </a:p>
        </p:txBody>
      </p:sp>
      <p:sp>
        <p:nvSpPr>
          <p:cNvPr id="12291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smtClean="0">
                <a:solidFill>
                  <a:schemeClr val="accent1"/>
                </a:solidFill>
              </a:rPr>
              <a:t>Slide </a:t>
            </a:r>
            <a:fld id="{FECDF9C7-F081-46A5-878F-AFE361C5E999}" type="slidenum">
              <a:rPr lang="en-US" altLang="zh-CN" sz="900" smtClean="0">
                <a:solidFill>
                  <a:schemeClr val="accent1"/>
                </a:solidFill>
              </a:rPr>
            </a:fld>
            <a:endParaRPr lang="en-US" altLang="zh-CN" sz="900" smtClean="0">
              <a:solidFill>
                <a:schemeClr val="accent1"/>
              </a:solidFill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gray">
          <a:xfrm>
            <a:off x="7164388" y="1790700"/>
            <a:ext cx="1720850" cy="146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eaLnBrk="1" hangingPunct="1">
              <a:lnSpc>
                <a:spcPct val="105000"/>
              </a:lnSpc>
              <a:spcBef>
                <a:spcPct val="50000"/>
              </a:spcBef>
              <a:buClr>
                <a:schemeClr val="accent1"/>
              </a:buClr>
              <a:buSzPct val="120000"/>
              <a:defRPr/>
            </a:pPr>
            <a:r>
              <a:rPr lang="en-US" altLang="zh-CN" sz="1400" dirty="0"/>
              <a:t>Test condition</a:t>
            </a:r>
            <a:endParaRPr lang="en-US" altLang="zh-CN" sz="1400" dirty="0"/>
          </a:p>
          <a:p>
            <a:pPr marL="285750" indent="-285750" eaLnBrk="1" hangingPunct="1">
              <a:lnSpc>
                <a:spcPct val="105000"/>
              </a:lnSpc>
              <a:spcBef>
                <a:spcPct val="5000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en-US" altLang="zh-CN" sz="1200" dirty="0"/>
              <a:t>Mold temperature: 175</a:t>
            </a:r>
            <a:r>
              <a:rPr lang="en-US" altLang="zh-CN" sz="1200" b="1" baseline="30000" dirty="0"/>
              <a:t>o</a:t>
            </a:r>
            <a:r>
              <a:rPr lang="en-US" altLang="zh-CN" sz="1200" dirty="0"/>
              <a:t>C</a:t>
            </a:r>
            <a:endParaRPr lang="en-US" altLang="zh-CN" sz="1200" dirty="0"/>
          </a:p>
          <a:p>
            <a:pPr marL="285750" indent="-285750" eaLnBrk="1" hangingPunct="1">
              <a:lnSpc>
                <a:spcPct val="105000"/>
              </a:lnSpc>
              <a:spcBef>
                <a:spcPct val="5000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en-US" altLang="zh-CN" sz="1200" dirty="0"/>
              <a:t>Cure time: 80+60sec</a:t>
            </a:r>
            <a:endParaRPr lang="en-US" altLang="zh-CN" sz="1200" dirty="0"/>
          </a:p>
        </p:txBody>
      </p:sp>
      <p:sp>
        <p:nvSpPr>
          <p:cNvPr id="395" name="Rectangle 2"/>
          <p:cNvSpPr>
            <a:spLocks noChangeArrowheads="1"/>
          </p:cNvSpPr>
          <p:nvPr/>
        </p:nvSpPr>
        <p:spPr bwMode="gray">
          <a:xfrm>
            <a:off x="635000" y="286703"/>
            <a:ext cx="80645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CN" dirty="0" smtClean="0">
                <a:ea typeface="宋体" panose="02010600030101010101" pitchFamily="2" charset="-122"/>
              </a:rPr>
              <a:t>Internal Test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  <a:ea typeface="宋体" panose="02010600030101010101" pitchFamily="2" charset="-122"/>
              </a:rPr>
              <a:t>Release Force</a:t>
            </a:r>
            <a:endParaRPr lang="en-US" altLang="zh-CN" dirty="0" smtClean="0">
              <a:solidFill>
                <a:schemeClr val="accent6">
                  <a:lumMod val="40000"/>
                  <a:lumOff val="6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2296" name="Rectangle 34"/>
          <p:cNvSpPr txBox="1">
            <a:spLocks noChangeArrowheads="1"/>
          </p:cNvSpPr>
          <p:nvPr/>
        </p:nvSpPr>
        <p:spPr bwMode="gray">
          <a:xfrm>
            <a:off x="635000" y="1238250"/>
            <a:ext cx="39560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12297" name="文本框 270699"/>
          <p:cNvSpPr txBox="1">
            <a:spLocks noChangeArrowheads="1"/>
          </p:cNvSpPr>
          <p:nvPr/>
        </p:nvSpPr>
        <p:spPr bwMode="auto">
          <a:xfrm>
            <a:off x="635000" y="5646343"/>
            <a:ext cx="7200900" cy="45402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zh-CN" sz="2400" dirty="0">
                <a:solidFill>
                  <a:schemeClr val="bg1"/>
                </a:solidFill>
                <a:ea typeface="宋体" panose="02010600030101010101" pitchFamily="2" charset="-122"/>
              </a:rPr>
              <a:t>Lower release force,  more continuous mold shots.</a:t>
            </a:r>
            <a:endParaRPr lang="zh-CN" altLang="en-US" sz="2400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1042410" y="1614159"/>
          <a:ext cx="5904656" cy="4010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11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194550" y="3435350"/>
            <a:ext cx="1512888" cy="190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5027524E-4EEA-4192-BD0F-7D8836FC1E29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>
              <a:solidFill>
                <a:schemeClr val="accent1"/>
              </a:solidFill>
            </a:endParaRPr>
          </a:p>
        </p:txBody>
      </p:sp>
      <p:sp>
        <p:nvSpPr>
          <p:cNvPr id="13315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smtClean="0">
                <a:solidFill>
                  <a:schemeClr val="accent1"/>
                </a:solidFill>
              </a:rPr>
              <a:t>Slide </a:t>
            </a:r>
            <a:fld id="{8909AFEE-B76B-4717-BF78-12744C8BAC31}" type="slidenum">
              <a:rPr lang="en-US" altLang="zh-CN" sz="900" smtClean="0">
                <a:solidFill>
                  <a:schemeClr val="accent1"/>
                </a:solidFill>
              </a:rPr>
            </a:fld>
            <a:endParaRPr lang="en-US" altLang="zh-CN" sz="900" smtClean="0">
              <a:solidFill>
                <a:schemeClr val="accent1"/>
              </a:solidFill>
            </a:endParaRPr>
          </a:p>
        </p:txBody>
      </p:sp>
      <p:sp>
        <p:nvSpPr>
          <p:cNvPr id="1331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Test Method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13318" name="Rectangle 11"/>
          <p:cNvSpPr>
            <a:spLocks noChangeArrowheads="1"/>
          </p:cNvSpPr>
          <p:nvPr/>
        </p:nvSpPr>
        <p:spPr bwMode="auto">
          <a:xfrm>
            <a:off x="4140200" y="1835150"/>
            <a:ext cx="21986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3319" name="Group 12"/>
          <p:cNvGrpSpPr/>
          <p:nvPr/>
        </p:nvGrpSpPr>
        <p:grpSpPr bwMode="auto">
          <a:xfrm>
            <a:off x="3348038" y="3201988"/>
            <a:ext cx="1225550" cy="144462"/>
            <a:chOff x="3098" y="2086"/>
            <a:chExt cx="772" cy="91"/>
          </a:xfrm>
        </p:grpSpPr>
        <p:sp>
          <p:nvSpPr>
            <p:cNvPr id="13344" name="Rectangle 13"/>
            <p:cNvSpPr>
              <a:spLocks noChangeArrowheads="1"/>
            </p:cNvSpPr>
            <p:nvPr/>
          </p:nvSpPr>
          <p:spPr bwMode="auto">
            <a:xfrm>
              <a:off x="3098" y="2120"/>
              <a:ext cx="672" cy="2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45" name="Freeform 14"/>
            <p:cNvSpPr/>
            <p:nvPr/>
          </p:nvSpPr>
          <p:spPr bwMode="auto">
            <a:xfrm>
              <a:off x="3721" y="2086"/>
              <a:ext cx="149" cy="91"/>
            </a:xfrm>
            <a:custGeom>
              <a:avLst/>
              <a:gdLst>
                <a:gd name="T0" fmla="*/ 0 w 298"/>
                <a:gd name="T1" fmla="*/ 0 h 183"/>
                <a:gd name="T2" fmla="*/ 1 w 298"/>
                <a:gd name="T3" fmla="*/ 0 h 183"/>
                <a:gd name="T4" fmla="*/ 0 w 298"/>
                <a:gd name="T5" fmla="*/ 0 h 183"/>
                <a:gd name="T6" fmla="*/ 1 w 298"/>
                <a:gd name="T7" fmla="*/ 0 h 183"/>
                <a:gd name="T8" fmla="*/ 0 w 298"/>
                <a:gd name="T9" fmla="*/ 0 h 1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8" h="183">
                  <a:moveTo>
                    <a:pt x="0" y="183"/>
                  </a:moveTo>
                  <a:lnTo>
                    <a:pt x="298" y="91"/>
                  </a:lnTo>
                  <a:lnTo>
                    <a:pt x="0" y="0"/>
                  </a:lnTo>
                  <a:lnTo>
                    <a:pt x="93" y="91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20" name="Rectangle 15"/>
          <p:cNvSpPr>
            <a:spLocks noChangeArrowheads="1"/>
          </p:cNvSpPr>
          <p:nvPr/>
        </p:nvSpPr>
        <p:spPr bwMode="auto">
          <a:xfrm>
            <a:off x="4625975" y="3357563"/>
            <a:ext cx="110966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3321" name="Rectangle 27"/>
          <p:cNvSpPr>
            <a:spLocks noChangeArrowheads="1"/>
          </p:cNvSpPr>
          <p:nvPr/>
        </p:nvSpPr>
        <p:spPr bwMode="auto">
          <a:xfrm>
            <a:off x="4670425" y="3359150"/>
            <a:ext cx="11096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3322" name="Rectangle 28"/>
          <p:cNvSpPr>
            <a:spLocks noChangeArrowheads="1"/>
          </p:cNvSpPr>
          <p:nvPr/>
        </p:nvSpPr>
        <p:spPr bwMode="auto">
          <a:xfrm>
            <a:off x="3348038" y="3349625"/>
            <a:ext cx="11223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20000"/>
              </a:spcBef>
              <a:buClr>
                <a:srgbClr val="CC0000"/>
              </a:buClr>
              <a:buSzPct val="150000"/>
              <a:buFont typeface="Wingdings" panose="05000000000000000000" pitchFamily="2" charset="2"/>
              <a:buNone/>
            </a:pPr>
            <a:r>
              <a:rPr lang="en-US" altLang="zh-CN" sz="1400" b="1">
                <a:solidFill>
                  <a:schemeClr val="tx2"/>
                </a:solidFill>
                <a:ea typeface="宋体" panose="02010600030101010101" pitchFamily="2" charset="-122"/>
              </a:rPr>
              <a:t>Pull direction</a:t>
            </a:r>
            <a:endParaRPr lang="en-US" altLang="zh-CN" sz="1400">
              <a:solidFill>
                <a:schemeClr val="tx2"/>
              </a:solidFill>
              <a:ea typeface="宋体" panose="02010600030101010101" pitchFamily="2" charset="-122"/>
            </a:endParaRPr>
          </a:p>
        </p:txBody>
      </p:sp>
      <p:grpSp>
        <p:nvGrpSpPr>
          <p:cNvPr id="13323" name="Group 35"/>
          <p:cNvGrpSpPr/>
          <p:nvPr/>
        </p:nvGrpSpPr>
        <p:grpSpPr bwMode="auto">
          <a:xfrm>
            <a:off x="900113" y="2122488"/>
            <a:ext cx="2376487" cy="2220912"/>
            <a:chOff x="1308" y="1381"/>
            <a:chExt cx="1686" cy="1535"/>
          </a:xfrm>
        </p:grpSpPr>
        <p:sp>
          <p:nvSpPr>
            <p:cNvPr id="13329" name="Rectangle 5"/>
            <p:cNvSpPr>
              <a:spLocks noChangeArrowheads="1"/>
            </p:cNvSpPr>
            <p:nvPr/>
          </p:nvSpPr>
          <p:spPr bwMode="auto">
            <a:xfrm>
              <a:off x="1781" y="1381"/>
              <a:ext cx="735" cy="1535"/>
            </a:xfrm>
            <a:prstGeom prst="rect">
              <a:avLst/>
            </a:prstGeom>
            <a:solidFill>
              <a:srgbClr val="7777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0" name="Rectangle 6"/>
            <p:cNvSpPr>
              <a:spLocks noChangeArrowheads="1"/>
            </p:cNvSpPr>
            <p:nvPr/>
          </p:nvSpPr>
          <p:spPr bwMode="auto">
            <a:xfrm>
              <a:off x="1308" y="1643"/>
              <a:ext cx="979" cy="309"/>
            </a:xfrm>
            <a:prstGeom prst="rect">
              <a:avLst/>
            </a:prstGeom>
            <a:solidFill>
              <a:srgbClr val="000000"/>
            </a:solidFill>
            <a:ln w="19050">
              <a:solidFill>
                <a:srgbClr val="000000"/>
              </a:solidFill>
              <a:miter lim="800000"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1" name="Rectangle 7"/>
            <p:cNvSpPr>
              <a:spLocks noChangeArrowheads="1"/>
            </p:cNvSpPr>
            <p:nvPr/>
          </p:nvSpPr>
          <p:spPr bwMode="auto">
            <a:xfrm>
              <a:off x="1334" y="2308"/>
              <a:ext cx="990" cy="32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2" name="Freeform 8"/>
            <p:cNvSpPr/>
            <p:nvPr/>
          </p:nvSpPr>
          <p:spPr bwMode="auto">
            <a:xfrm>
              <a:off x="2102" y="1957"/>
              <a:ext cx="892" cy="383"/>
            </a:xfrm>
            <a:custGeom>
              <a:avLst/>
              <a:gdLst>
                <a:gd name="T0" fmla="*/ 3 w 1785"/>
                <a:gd name="T1" fmla="*/ 0 h 766"/>
                <a:gd name="T2" fmla="*/ 0 w 1785"/>
                <a:gd name="T3" fmla="*/ 1 h 766"/>
                <a:gd name="T4" fmla="*/ 0 w 1785"/>
                <a:gd name="T5" fmla="*/ 2 h 766"/>
                <a:gd name="T6" fmla="*/ 3 w 1785"/>
                <a:gd name="T7" fmla="*/ 2 h 766"/>
                <a:gd name="T8" fmla="*/ 3 w 1785"/>
                <a:gd name="T9" fmla="*/ 0 h 7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85" h="766">
                  <a:moveTo>
                    <a:pt x="1785" y="0"/>
                  </a:moveTo>
                  <a:lnTo>
                    <a:pt x="0" y="249"/>
                  </a:lnTo>
                  <a:lnTo>
                    <a:pt x="0" y="517"/>
                  </a:lnTo>
                  <a:lnTo>
                    <a:pt x="1785" y="766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Oval 9"/>
            <p:cNvSpPr>
              <a:spLocks noChangeArrowheads="1"/>
            </p:cNvSpPr>
            <p:nvPr/>
          </p:nvSpPr>
          <p:spPr bwMode="auto">
            <a:xfrm>
              <a:off x="1875" y="2419"/>
              <a:ext cx="83" cy="84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4" name="Oval 10"/>
            <p:cNvSpPr>
              <a:spLocks noChangeArrowheads="1"/>
            </p:cNvSpPr>
            <p:nvPr/>
          </p:nvSpPr>
          <p:spPr bwMode="auto">
            <a:xfrm>
              <a:off x="2130" y="2419"/>
              <a:ext cx="84" cy="84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5" name="Oval 16"/>
            <p:cNvSpPr>
              <a:spLocks noChangeArrowheads="1"/>
            </p:cNvSpPr>
            <p:nvPr/>
          </p:nvSpPr>
          <p:spPr bwMode="auto">
            <a:xfrm>
              <a:off x="1875" y="1756"/>
              <a:ext cx="83" cy="83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6" name="Oval 17"/>
            <p:cNvSpPr>
              <a:spLocks noChangeArrowheads="1"/>
            </p:cNvSpPr>
            <p:nvPr/>
          </p:nvSpPr>
          <p:spPr bwMode="auto">
            <a:xfrm>
              <a:off x="2059" y="1756"/>
              <a:ext cx="83" cy="83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7" name="Rectangle 18"/>
            <p:cNvSpPr>
              <a:spLocks noChangeArrowheads="1"/>
            </p:cNvSpPr>
            <p:nvPr/>
          </p:nvSpPr>
          <p:spPr bwMode="auto">
            <a:xfrm>
              <a:off x="1308" y="1643"/>
              <a:ext cx="979" cy="309"/>
            </a:xfrm>
            <a:prstGeom prst="rect">
              <a:avLst/>
            </a:prstGeom>
            <a:solidFill>
              <a:srgbClr val="000000"/>
            </a:solidFill>
            <a:ln w="19050">
              <a:solidFill>
                <a:srgbClr val="000000"/>
              </a:solidFill>
              <a:miter lim="800000"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8" name="Rectangle 19"/>
            <p:cNvSpPr>
              <a:spLocks noChangeArrowheads="1"/>
            </p:cNvSpPr>
            <p:nvPr/>
          </p:nvSpPr>
          <p:spPr bwMode="auto">
            <a:xfrm>
              <a:off x="1334" y="2308"/>
              <a:ext cx="990" cy="32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39" name="Freeform 20"/>
            <p:cNvSpPr/>
            <p:nvPr/>
          </p:nvSpPr>
          <p:spPr bwMode="auto">
            <a:xfrm>
              <a:off x="2102" y="1957"/>
              <a:ext cx="892" cy="383"/>
            </a:xfrm>
            <a:custGeom>
              <a:avLst/>
              <a:gdLst>
                <a:gd name="T0" fmla="*/ 3 w 1785"/>
                <a:gd name="T1" fmla="*/ 0 h 766"/>
                <a:gd name="T2" fmla="*/ 0 w 1785"/>
                <a:gd name="T3" fmla="*/ 1 h 766"/>
                <a:gd name="T4" fmla="*/ 0 w 1785"/>
                <a:gd name="T5" fmla="*/ 2 h 766"/>
                <a:gd name="T6" fmla="*/ 3 w 1785"/>
                <a:gd name="T7" fmla="*/ 2 h 766"/>
                <a:gd name="T8" fmla="*/ 3 w 1785"/>
                <a:gd name="T9" fmla="*/ 0 h 7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85" h="766">
                  <a:moveTo>
                    <a:pt x="1785" y="0"/>
                  </a:moveTo>
                  <a:lnTo>
                    <a:pt x="0" y="249"/>
                  </a:lnTo>
                  <a:lnTo>
                    <a:pt x="0" y="517"/>
                  </a:lnTo>
                  <a:lnTo>
                    <a:pt x="1785" y="766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0" name="Oval 21"/>
            <p:cNvSpPr>
              <a:spLocks noChangeArrowheads="1"/>
            </p:cNvSpPr>
            <p:nvPr/>
          </p:nvSpPr>
          <p:spPr bwMode="auto">
            <a:xfrm>
              <a:off x="1875" y="2419"/>
              <a:ext cx="83" cy="84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41" name="Oval 22"/>
            <p:cNvSpPr>
              <a:spLocks noChangeArrowheads="1"/>
            </p:cNvSpPr>
            <p:nvPr/>
          </p:nvSpPr>
          <p:spPr bwMode="auto">
            <a:xfrm>
              <a:off x="2130" y="2419"/>
              <a:ext cx="84" cy="84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42" name="Oval 29"/>
            <p:cNvSpPr>
              <a:spLocks noChangeArrowheads="1"/>
            </p:cNvSpPr>
            <p:nvPr/>
          </p:nvSpPr>
          <p:spPr bwMode="auto">
            <a:xfrm>
              <a:off x="1875" y="1756"/>
              <a:ext cx="83" cy="83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  <p:sp>
          <p:nvSpPr>
            <p:cNvPr id="13343" name="Oval 30"/>
            <p:cNvSpPr>
              <a:spLocks noChangeArrowheads="1"/>
            </p:cNvSpPr>
            <p:nvPr/>
          </p:nvSpPr>
          <p:spPr bwMode="auto">
            <a:xfrm>
              <a:off x="2059" y="1756"/>
              <a:ext cx="83" cy="83"/>
            </a:xfrm>
            <a:prstGeom prst="ellipse">
              <a:avLst/>
            </a:prstGeom>
            <a:solidFill>
              <a:srgbClr val="777777"/>
            </a:solidFill>
            <a:ln w="19050">
              <a:solidFill>
                <a:srgbClr val="777777"/>
              </a:solidFill>
              <a:round/>
            </a:ln>
          </p:spPr>
          <p:txBody>
            <a:bodyPr/>
            <a:lstStyle>
              <a:lvl1pPr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05000"/>
                </a:lnSpc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05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  <a:buSzPct val="12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FontTx/>
                <a:buNone/>
              </a:pPr>
              <a:endParaRPr lang="zh-CN" altLang="en-US">
                <a:ea typeface="宋体" panose="02010600030101010101" pitchFamily="2" charset="-122"/>
              </a:endParaRPr>
            </a:p>
          </p:txBody>
        </p:sp>
      </p:grpSp>
      <p:sp>
        <p:nvSpPr>
          <p:cNvPr id="13324" name="Text Box 31"/>
          <p:cNvSpPr txBox="1">
            <a:spLocks noChangeArrowheads="1"/>
          </p:cNvSpPr>
          <p:nvPr/>
        </p:nvSpPr>
        <p:spPr bwMode="auto">
          <a:xfrm>
            <a:off x="2771775" y="4283075"/>
            <a:ext cx="243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400" b="1">
                <a:solidFill>
                  <a:schemeClr val="tx2"/>
                </a:solidFill>
                <a:ea typeface="宋体" panose="02010600030101010101" pitchFamily="2" charset="-122"/>
              </a:rPr>
              <a:t>Mold compound</a:t>
            </a:r>
            <a:endParaRPr lang="en-US" altLang="zh-CN" sz="1400" b="1">
              <a:solidFill>
                <a:schemeClr val="tx2"/>
              </a:solidFill>
              <a:ea typeface="宋体" panose="02010600030101010101" pitchFamily="2" charset="-122"/>
            </a:endParaRPr>
          </a:p>
        </p:txBody>
      </p:sp>
      <p:sp>
        <p:nvSpPr>
          <p:cNvPr id="13325" name="Line 32"/>
          <p:cNvSpPr>
            <a:spLocks noChangeShapeType="1"/>
          </p:cNvSpPr>
          <p:nvPr/>
        </p:nvSpPr>
        <p:spPr bwMode="auto">
          <a:xfrm flipH="1" flipV="1">
            <a:off x="2195513" y="4067175"/>
            <a:ext cx="1223962" cy="215900"/>
          </a:xfrm>
          <a:prstGeom prst="line">
            <a:avLst/>
          </a:prstGeom>
          <a:noFill/>
          <a:ln w="38100" cap="sq">
            <a:solidFill>
              <a:schemeClr val="tx2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3326" name="Text Box 34"/>
          <p:cNvSpPr txBox="1">
            <a:spLocks noChangeArrowheads="1"/>
          </p:cNvSpPr>
          <p:nvPr/>
        </p:nvSpPr>
        <p:spPr bwMode="gray">
          <a:xfrm>
            <a:off x="900113" y="4859338"/>
            <a:ext cx="3384550" cy="728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600">
                <a:ea typeface="宋体" panose="02010600030101010101" pitchFamily="2" charset="-122"/>
              </a:rPr>
              <a:t> Maximum pull force: 530~570 N</a:t>
            </a:r>
            <a:endParaRPr lang="en-US" altLang="zh-CN" sz="160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1600">
                <a:ea typeface="宋体" panose="02010600030101010101" pitchFamily="2" charset="-122"/>
              </a:rPr>
              <a:t> Above 570N, tab breaks</a:t>
            </a:r>
            <a:endParaRPr lang="en-US" altLang="zh-CN" sz="1600">
              <a:ea typeface="宋体" panose="02010600030101010101" pitchFamily="2" charset="-122"/>
            </a:endParaRPr>
          </a:p>
        </p:txBody>
      </p:sp>
      <p:sp>
        <p:nvSpPr>
          <p:cNvPr id="13327" name="Text Box 36"/>
          <p:cNvSpPr txBox="1">
            <a:spLocks noChangeArrowheads="1"/>
          </p:cNvSpPr>
          <p:nvPr/>
        </p:nvSpPr>
        <p:spPr bwMode="auto">
          <a:xfrm>
            <a:off x="4572000" y="2195513"/>
            <a:ext cx="4356100" cy="193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6700" indent="-876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  <a:ea typeface="宋体" panose="02010600030101010101" pitchFamily="2" charset="-122"/>
              </a:rPr>
              <a:t>Test piece preparation condition</a:t>
            </a:r>
            <a:endParaRPr lang="en-US" altLang="zh-CN" sz="1600" b="1" dirty="0">
              <a:solidFill>
                <a:schemeClr val="accent1"/>
              </a:solidFill>
              <a:ea typeface="宋体" panose="02010600030101010101" pitchFamily="2" charset="-122"/>
            </a:endParaRPr>
          </a:p>
          <a:p>
            <a:pPr lvl="1">
              <a:lnSpc>
                <a:spcPct val="100000"/>
              </a:lnSpc>
              <a:spcBef>
                <a:spcPct val="50000"/>
              </a:spcBef>
              <a:buSzTx/>
            </a:pPr>
            <a:r>
              <a:rPr lang="en-US" altLang="zh-CN" sz="1400" dirty="0">
                <a:ea typeface="宋体" panose="02010600030101010101" pitchFamily="2" charset="-122"/>
              </a:rPr>
              <a:t>Mold Temperature:175</a:t>
            </a:r>
            <a:r>
              <a:rPr lang="en-US" altLang="zh-CN" sz="1400" baseline="30000" dirty="0">
                <a:ea typeface="宋体" panose="02010600030101010101" pitchFamily="2" charset="-122"/>
              </a:rPr>
              <a:t>o</a:t>
            </a:r>
            <a:r>
              <a:rPr lang="en-US" altLang="zh-CN" sz="1400" dirty="0">
                <a:ea typeface="宋体" panose="02010600030101010101" pitchFamily="2" charset="-122"/>
              </a:rPr>
              <a:t>C</a:t>
            </a:r>
            <a:endParaRPr lang="en-US" altLang="zh-CN" sz="1400" dirty="0">
              <a:ea typeface="宋体" panose="02010600030101010101" pitchFamily="2" charset="-122"/>
            </a:endParaRPr>
          </a:p>
          <a:p>
            <a:pPr lvl="1">
              <a:lnSpc>
                <a:spcPct val="100000"/>
              </a:lnSpc>
              <a:spcBef>
                <a:spcPct val="50000"/>
              </a:spcBef>
              <a:buSzTx/>
            </a:pPr>
            <a:r>
              <a:rPr lang="en-US" altLang="zh-CN" sz="1400" dirty="0">
                <a:ea typeface="宋体" panose="02010600030101010101" pitchFamily="2" charset="-122"/>
              </a:rPr>
              <a:t>LF Plate :Cu, Ag, Ni, </a:t>
            </a:r>
            <a:r>
              <a:rPr lang="en-US" altLang="zh-CN" sz="1400" dirty="0" err="1">
                <a:ea typeface="宋体" panose="02010600030101010101" pitchFamily="2" charset="-122"/>
              </a:rPr>
              <a:t>NiPdAu</a:t>
            </a:r>
            <a:endParaRPr lang="en-US" altLang="zh-CN" sz="1400" dirty="0">
              <a:ea typeface="宋体" panose="02010600030101010101" pitchFamily="2" charset="-122"/>
            </a:endParaRPr>
          </a:p>
          <a:p>
            <a:pPr lvl="1">
              <a:lnSpc>
                <a:spcPct val="100000"/>
              </a:lnSpc>
              <a:spcBef>
                <a:spcPct val="50000"/>
              </a:spcBef>
              <a:buSzTx/>
            </a:pPr>
            <a:r>
              <a:rPr lang="en-US" altLang="zh-CN" sz="1400" dirty="0">
                <a:ea typeface="宋体" panose="02010600030101010101" pitchFamily="2" charset="-122"/>
              </a:rPr>
              <a:t>PMC condition: 4 </a:t>
            </a:r>
            <a:r>
              <a:rPr lang="en-US" altLang="zh-CN" sz="1400" dirty="0" err="1">
                <a:ea typeface="宋体" panose="02010600030101010101" pitchFamily="2" charset="-122"/>
              </a:rPr>
              <a:t>hrs</a:t>
            </a:r>
            <a:r>
              <a:rPr lang="en-US" altLang="zh-CN" sz="1400" dirty="0">
                <a:ea typeface="宋体" panose="02010600030101010101" pitchFamily="2" charset="-122"/>
              </a:rPr>
              <a:t> @ 175</a:t>
            </a:r>
            <a:r>
              <a:rPr lang="en-US" altLang="zh-CN" sz="1400" baseline="30000" dirty="0">
                <a:ea typeface="宋体" panose="02010600030101010101" pitchFamily="2" charset="-122"/>
              </a:rPr>
              <a:t>o</a:t>
            </a:r>
            <a:r>
              <a:rPr lang="en-US" altLang="zh-CN" sz="1400" dirty="0">
                <a:ea typeface="宋体" panose="02010600030101010101" pitchFamily="2" charset="-122"/>
              </a:rPr>
              <a:t>C </a:t>
            </a:r>
            <a:endParaRPr lang="en-US" altLang="zh-CN" sz="1400" dirty="0">
              <a:ea typeface="宋体" panose="02010600030101010101" pitchFamily="2" charset="-122"/>
            </a:endParaRPr>
          </a:p>
          <a:p>
            <a:pPr lvl="1">
              <a:lnSpc>
                <a:spcPct val="100000"/>
              </a:lnSpc>
              <a:spcBef>
                <a:spcPct val="50000"/>
              </a:spcBef>
              <a:buSzTx/>
            </a:pPr>
            <a:r>
              <a:rPr lang="en-US" altLang="zh-CN" sz="1400" dirty="0">
                <a:ea typeface="宋体" panose="02010600030101010101" pitchFamily="2" charset="-122"/>
              </a:rPr>
              <a:t>Pretreatment: MSL3+ IR reflow 260</a:t>
            </a:r>
            <a:r>
              <a:rPr lang="en-US" altLang="zh-CN" sz="1400" baseline="30000" dirty="0">
                <a:ea typeface="宋体" panose="02010600030101010101" pitchFamily="2" charset="-122"/>
              </a:rPr>
              <a:t>o</a:t>
            </a:r>
            <a:r>
              <a:rPr lang="en-US" altLang="zh-CN" sz="1400" dirty="0">
                <a:ea typeface="宋体" panose="02010600030101010101" pitchFamily="2" charset="-122"/>
              </a:rPr>
              <a:t>C*3 times</a:t>
            </a:r>
            <a:endParaRPr lang="en-US" altLang="zh-CN" sz="1400" dirty="0">
              <a:ea typeface="宋体" panose="02010600030101010101" pitchFamily="2" charset="-122"/>
            </a:endParaRPr>
          </a:p>
          <a:p>
            <a:pPr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n-US" altLang="zh-CN" sz="1400" b="1" dirty="0">
              <a:ea typeface="宋体" panose="02010600030101010101" pitchFamily="2" charset="-122"/>
            </a:endParaRPr>
          </a:p>
        </p:txBody>
      </p:sp>
      <p:sp>
        <p:nvSpPr>
          <p:cNvPr id="64" name="Rectangle 2"/>
          <p:cNvSpPr>
            <a:spLocks noChangeArrowheads="1"/>
          </p:cNvSpPr>
          <p:nvPr/>
        </p:nvSpPr>
        <p:spPr bwMode="gray">
          <a:xfrm>
            <a:off x="539750" y="301625"/>
            <a:ext cx="80645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CN" dirty="0" smtClean="0">
                <a:ea typeface="宋体" panose="02010600030101010101" pitchFamily="2" charset="-122"/>
              </a:rPr>
              <a:t>Internal Test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  <a:ea typeface="宋体" panose="02010600030101010101" pitchFamily="2" charset="-122"/>
              </a:rPr>
              <a:t>Adhesion Force</a:t>
            </a:r>
            <a:endParaRPr lang="en-US" altLang="zh-CN" dirty="0" smtClean="0">
              <a:solidFill>
                <a:schemeClr val="accent6">
                  <a:lumMod val="40000"/>
                  <a:lumOff val="6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日期占位符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fld id="{B230F348-06A6-41A6-B55B-59B3CB3D0196}" type="datetime1">
              <a:rPr lang="zh-CN" altLang="en-US" sz="900" smtClean="0">
                <a:solidFill>
                  <a:schemeClr val="accent1"/>
                </a:solidFill>
              </a:rPr>
            </a:fld>
            <a:endParaRPr lang="en-US" altLang="zh-CN" sz="900">
              <a:solidFill>
                <a:schemeClr val="accent1"/>
              </a:solidFill>
            </a:endParaRPr>
          </a:p>
        </p:txBody>
      </p:sp>
      <p:sp>
        <p:nvSpPr>
          <p:cNvPr id="14339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smtClean="0">
                <a:solidFill>
                  <a:schemeClr val="accent1"/>
                </a:solidFill>
              </a:rPr>
              <a:t>Slide </a:t>
            </a:r>
            <a:fld id="{5D7227E5-0C45-49A4-8451-C1E45051BBCA}" type="slidenum">
              <a:rPr lang="en-US" altLang="zh-CN" sz="900" smtClean="0">
                <a:solidFill>
                  <a:schemeClr val="accent1"/>
                </a:solidFill>
              </a:rPr>
            </a:fld>
            <a:endParaRPr lang="en-US" altLang="zh-CN" sz="900" smtClean="0">
              <a:solidFill>
                <a:schemeClr val="accent1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356100" y="1989138"/>
            <a:ext cx="21986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4342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539750" y="301625"/>
            <a:ext cx="80645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>
              <a:lnSpc>
                <a:spcPct val="95000"/>
              </a:lnSpc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CN" dirty="0" smtClean="0">
                <a:ea typeface="宋体" panose="02010600030101010101" pitchFamily="2" charset="-122"/>
              </a:rPr>
              <a:t>Internal Test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en-US" altLang="zh-CN" dirty="0" smtClean="0">
                <a:solidFill>
                  <a:schemeClr val="accent6">
                    <a:lumMod val="40000"/>
                    <a:lumOff val="60000"/>
                  </a:schemeClr>
                </a:solidFill>
                <a:ea typeface="宋体" panose="02010600030101010101" pitchFamily="2" charset="-122"/>
              </a:rPr>
              <a:t>Adhesion Force</a:t>
            </a:r>
            <a:endParaRPr lang="en-US" altLang="zh-CN" dirty="0" smtClean="0">
              <a:solidFill>
                <a:schemeClr val="accent6">
                  <a:lumMod val="40000"/>
                  <a:lumOff val="6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4344" name="文本框 10"/>
          <p:cNvSpPr txBox="1">
            <a:spLocks noChangeArrowheads="1"/>
          </p:cNvSpPr>
          <p:nvPr/>
        </p:nvSpPr>
        <p:spPr bwMode="auto">
          <a:xfrm>
            <a:off x="549275" y="5630030"/>
            <a:ext cx="8054975" cy="45402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zh-CN" sz="2400" dirty="0">
                <a:solidFill>
                  <a:schemeClr val="bg1"/>
                </a:solidFill>
                <a:ea typeface="宋体" panose="02010600030101010101" pitchFamily="2" charset="-122"/>
              </a:rPr>
              <a:t>Good adhesion force,  good delamination performance.</a:t>
            </a:r>
            <a:endParaRPr lang="zh-CN" altLang="en-US" sz="2400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12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555875" y="6394450"/>
            <a:ext cx="5327650" cy="166688"/>
          </a:xfrm>
          <a:noFill/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900" dirty="0" smtClean="0">
                <a:solidFill>
                  <a:schemeClr val="accent1"/>
                </a:solidFill>
              </a:rPr>
              <a:t>GR900 Data Package</a:t>
            </a:r>
            <a:endParaRPr lang="en-US" altLang="zh-CN" sz="900" dirty="0">
              <a:solidFill>
                <a:schemeClr val="accent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4692" y="1678985"/>
            <a:ext cx="6251644" cy="3645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graphicFrame>
        <p:nvGraphicFramePr>
          <p:cNvPr id="327683" name="Group 3"/>
          <p:cNvGraphicFramePr>
            <a:graphicFrameLocks noGrp="1"/>
          </p:cNvGraphicFramePr>
          <p:nvPr>
            <p:ph sz="half" idx="2"/>
          </p:nvPr>
        </p:nvGraphicFramePr>
        <p:xfrm>
          <a:off x="971550" y="1700213"/>
          <a:ext cx="6394450" cy="4487863"/>
        </p:xfrm>
        <a:graphic>
          <a:graphicData uri="http://schemas.openxmlformats.org/drawingml/2006/table">
            <a:tbl>
              <a:tblPr/>
              <a:tblGrid>
                <a:gridCol w="2754533"/>
                <a:gridCol w="3639917"/>
              </a:tblGrid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EMC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GR900 Q1L4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Type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DFN3*2 8L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Density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R16 X C23 X Block 4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Supplier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A**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62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Surface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 base, Ag plated on pad &amp; inner lead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Size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b="0" i="0" u="none" strike="noStrike" baseline="0" dirty="0" smtClean="0">
                          <a:latin typeface="Arial" panose="020B0604020202020204" pitchFamily="34" charset="0"/>
                        </a:rPr>
                        <a:t>710*610  um/715*610 um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Thickness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230 um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Attach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84-1 LMISR4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539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Type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PdCu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Diameter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1.5mil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Mold Model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Auto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Device Information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7" name="AutoShape 3"/>
          <p:cNvSpPr>
            <a:spLocks noChangeArrowheads="1"/>
          </p:cNvSpPr>
          <p:nvPr/>
        </p:nvSpPr>
        <p:spPr bwMode="auto">
          <a:xfrm>
            <a:off x="3382963" y="173990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08" name="AutoShape 4"/>
          <p:cNvSpPr>
            <a:spLocks noChangeArrowheads="1"/>
          </p:cNvSpPr>
          <p:nvPr/>
        </p:nvSpPr>
        <p:spPr bwMode="auto">
          <a:xfrm>
            <a:off x="3379788" y="218694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SAT before MSL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09" name="AutoShape 5"/>
          <p:cNvSpPr>
            <a:spLocks noChangeArrowheads="1"/>
          </p:cNvSpPr>
          <p:nvPr/>
        </p:nvSpPr>
        <p:spPr bwMode="auto">
          <a:xfrm>
            <a:off x="3380105" y="3109595"/>
            <a:ext cx="1912620" cy="347980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>
                <a:solidFill>
                  <a:schemeClr val="bg1"/>
                </a:solidFill>
                <a:ea typeface="Gulim" panose="020B0600000101010101" pitchFamily="34" charset="-127"/>
              </a:rPr>
              <a:t>SAT after </a:t>
            </a:r>
            <a:r>
              <a:rPr kumimoji="1" lang="en-US" altLang="zh-CN" sz="1400" b="1" dirty="0" smtClean="0">
                <a:solidFill>
                  <a:schemeClr val="bg1"/>
                </a:solidFill>
                <a:ea typeface="Gulim" panose="020B0600000101010101" pitchFamily="34" charset="-127"/>
              </a:rPr>
              <a:t>MSL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3" name="AutoShape 9"/>
          <p:cNvSpPr>
            <a:spLocks noChangeArrowheads="1"/>
          </p:cNvSpPr>
          <p:nvPr/>
        </p:nvSpPr>
        <p:spPr bwMode="auto">
          <a:xfrm>
            <a:off x="3421063" y="5755958"/>
            <a:ext cx="1912937" cy="3333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4" name="AutoShape 10"/>
          <p:cNvSpPr>
            <a:spLocks noChangeArrowheads="1"/>
          </p:cNvSpPr>
          <p:nvPr/>
        </p:nvSpPr>
        <p:spPr bwMode="auto">
          <a:xfrm>
            <a:off x="3379788" y="2662555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MSL1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5" name="AutoShape 11"/>
          <p:cNvSpPr>
            <a:spLocks noChangeArrowheads="1"/>
          </p:cNvSpPr>
          <p:nvPr/>
        </p:nvSpPr>
        <p:spPr bwMode="auto">
          <a:xfrm>
            <a:off x="1752600" y="4476433"/>
            <a:ext cx="1062038" cy="614362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 smtClean="0">
                <a:solidFill>
                  <a:schemeClr val="bg1"/>
                </a:solidFill>
                <a:ea typeface="Gulim" panose="020B0600000101010101" pitchFamily="34" charset="-127"/>
              </a:rPr>
              <a:t>PCT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6" name="AutoShape 12"/>
          <p:cNvSpPr>
            <a:spLocks noChangeArrowheads="1"/>
          </p:cNvSpPr>
          <p:nvPr/>
        </p:nvSpPr>
        <p:spPr bwMode="auto">
          <a:xfrm>
            <a:off x="3155950" y="4487545"/>
            <a:ext cx="1062038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HTST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7" name="AutoShape 13"/>
          <p:cNvSpPr>
            <a:spLocks noChangeArrowheads="1"/>
          </p:cNvSpPr>
          <p:nvPr/>
        </p:nvSpPr>
        <p:spPr bwMode="auto">
          <a:xfrm>
            <a:off x="4475163" y="4487545"/>
            <a:ext cx="1060450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>
                <a:solidFill>
                  <a:schemeClr val="bg1"/>
                </a:solidFill>
                <a:ea typeface="Gulim" panose="020B0600000101010101" pitchFamily="34" charset="-127"/>
              </a:rPr>
              <a:t>THT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8" name="AutoShape 14"/>
          <p:cNvSpPr>
            <a:spLocks noChangeArrowheads="1"/>
          </p:cNvSpPr>
          <p:nvPr/>
        </p:nvSpPr>
        <p:spPr bwMode="auto">
          <a:xfrm>
            <a:off x="5715000" y="4487545"/>
            <a:ext cx="1062038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TCT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21520" name="Group 15"/>
          <p:cNvGrpSpPr/>
          <p:nvPr/>
        </p:nvGrpSpPr>
        <p:grpSpPr bwMode="auto">
          <a:xfrm>
            <a:off x="2330450" y="3896995"/>
            <a:ext cx="3878263" cy="579438"/>
            <a:chOff x="1584" y="2519"/>
            <a:chExt cx="2256" cy="418"/>
          </a:xfrm>
        </p:grpSpPr>
        <p:sp>
          <p:nvSpPr>
            <p:cNvPr id="21530" name="Line 16"/>
            <p:cNvSpPr>
              <a:spLocks noChangeShapeType="1"/>
            </p:cNvSpPr>
            <p:nvPr/>
          </p:nvSpPr>
          <p:spPr bwMode="auto">
            <a:xfrm>
              <a:off x="1584" y="2688"/>
              <a:ext cx="2256" cy="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1" name="Line 17"/>
            <p:cNvSpPr>
              <a:spLocks noChangeShapeType="1"/>
            </p:cNvSpPr>
            <p:nvPr/>
          </p:nvSpPr>
          <p:spPr bwMode="auto">
            <a:xfrm>
              <a:off x="1584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2" name="Line 18"/>
            <p:cNvSpPr>
              <a:spLocks noChangeShapeType="1"/>
            </p:cNvSpPr>
            <p:nvPr/>
          </p:nvSpPr>
          <p:spPr bwMode="auto">
            <a:xfrm>
              <a:off x="2352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3" name="Line 19"/>
            <p:cNvSpPr>
              <a:spLocks noChangeShapeType="1"/>
            </p:cNvSpPr>
            <p:nvPr/>
          </p:nvSpPr>
          <p:spPr bwMode="auto">
            <a:xfrm>
              <a:off x="3120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4" name="Line 20"/>
            <p:cNvSpPr>
              <a:spLocks noChangeShapeType="1"/>
            </p:cNvSpPr>
            <p:nvPr/>
          </p:nvSpPr>
          <p:spPr bwMode="auto">
            <a:xfrm>
              <a:off x="3840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5" name="Line 21"/>
            <p:cNvSpPr>
              <a:spLocks noChangeShapeType="1"/>
            </p:cNvSpPr>
            <p:nvPr/>
          </p:nvSpPr>
          <p:spPr bwMode="auto">
            <a:xfrm>
              <a:off x="2751" y="2519"/>
              <a:ext cx="0" cy="16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1" name="Line 22"/>
          <p:cNvSpPr>
            <a:spLocks noChangeShapeType="1"/>
          </p:cNvSpPr>
          <p:nvPr/>
        </p:nvSpPr>
        <p:spPr bwMode="auto">
          <a:xfrm>
            <a:off x="2330450" y="5432108"/>
            <a:ext cx="3960813" cy="0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Line 23"/>
          <p:cNvSpPr>
            <a:spLocks noChangeShapeType="1"/>
          </p:cNvSpPr>
          <p:nvPr/>
        </p:nvSpPr>
        <p:spPr bwMode="auto">
          <a:xfrm>
            <a:off x="2330450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Line 24"/>
          <p:cNvSpPr>
            <a:spLocks noChangeShapeType="1"/>
          </p:cNvSpPr>
          <p:nvPr/>
        </p:nvSpPr>
        <p:spPr bwMode="auto">
          <a:xfrm>
            <a:off x="3649663" y="5089208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Line 25"/>
          <p:cNvSpPr>
            <a:spLocks noChangeShapeType="1"/>
          </p:cNvSpPr>
          <p:nvPr/>
        </p:nvSpPr>
        <p:spPr bwMode="auto">
          <a:xfrm>
            <a:off x="6291263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Line 26"/>
          <p:cNvSpPr>
            <a:spLocks noChangeShapeType="1"/>
          </p:cNvSpPr>
          <p:nvPr/>
        </p:nvSpPr>
        <p:spPr bwMode="auto">
          <a:xfrm>
            <a:off x="4984750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6" name="Line 27"/>
          <p:cNvSpPr>
            <a:spLocks noChangeShapeType="1"/>
          </p:cNvSpPr>
          <p:nvPr/>
        </p:nvSpPr>
        <p:spPr bwMode="auto">
          <a:xfrm>
            <a:off x="4335463" y="5432108"/>
            <a:ext cx="0" cy="323850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1529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procedure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3366453" y="358902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cxnSp>
        <p:nvCxnSpPr>
          <p:cNvPr id="5" name="AutoShape 7"/>
          <p:cNvCxnSpPr>
            <a:cxnSpLocks noChangeShapeType="1"/>
          </p:cNvCxnSpPr>
          <p:nvPr/>
        </p:nvCxnSpPr>
        <p:spPr bwMode="auto">
          <a:xfrm>
            <a:off x="4340225" y="295465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AutoShape 7"/>
          <p:cNvCxnSpPr>
            <a:cxnSpLocks noChangeShapeType="1"/>
          </p:cNvCxnSpPr>
          <p:nvPr/>
        </p:nvCxnSpPr>
        <p:spPr bwMode="auto">
          <a:xfrm>
            <a:off x="4323715" y="3440430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AutoShape 7"/>
          <p:cNvCxnSpPr>
            <a:cxnSpLocks noChangeShapeType="1"/>
          </p:cNvCxnSpPr>
          <p:nvPr/>
        </p:nvCxnSpPr>
        <p:spPr bwMode="auto">
          <a:xfrm>
            <a:off x="4319905" y="206057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AutoShape 7"/>
          <p:cNvCxnSpPr>
            <a:cxnSpLocks noChangeShapeType="1"/>
          </p:cNvCxnSpPr>
          <p:nvPr/>
        </p:nvCxnSpPr>
        <p:spPr bwMode="auto">
          <a:xfrm>
            <a:off x="4323715" y="250761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732" name="Group 4"/>
          <p:cNvGraphicFramePr>
            <a:graphicFrameLocks noGrp="1"/>
          </p:cNvGraphicFramePr>
          <p:nvPr>
            <p:ph idx="4294967295"/>
          </p:nvPr>
        </p:nvGraphicFramePr>
        <p:xfrm>
          <a:off x="755650" y="1773238"/>
          <a:ext cx="7634288" cy="3841750"/>
        </p:xfrm>
        <a:graphic>
          <a:graphicData uri="http://schemas.openxmlformats.org/drawingml/2006/table">
            <a:tbl>
              <a:tblPr/>
              <a:tblGrid>
                <a:gridCol w="1307525"/>
                <a:gridCol w="3103659"/>
                <a:gridCol w="1682623"/>
                <a:gridCol w="1540481"/>
              </a:tblGrid>
              <a:tr h="746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Item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Condition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Sample Size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Result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MSL1, IR Reflow 3x, 260 ℃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128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0/128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121℃, 100%RH, 205kPa, 168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-65 ℃ - 150 ℃, 500cycles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HTST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 ℃,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THT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 ℃, 85%RH,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3595" name="Rectangle 34"/>
          <p:cNvSpPr txBox="1">
            <a:spLocks noChangeArrowheads="1"/>
          </p:cNvSpPr>
          <p:nvPr/>
        </p:nvSpPr>
        <p:spPr bwMode="gray">
          <a:xfrm>
            <a:off x="539750" y="1268413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63D999B2-6E7F-46B2-8B3E-653D29E7411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5"/>
          <p:cNvSpPr txBox="1">
            <a:spLocks noChangeArrowheads="1"/>
          </p:cNvSpPr>
          <p:nvPr/>
        </p:nvSpPr>
        <p:spPr bwMode="gray">
          <a:xfrm>
            <a:off x="3284356" y="3484867"/>
            <a:ext cx="29511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</a:rPr>
              <a:t>Focus on die top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SAT pictures after MSL1 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graphicFrame>
        <p:nvGraphicFramePr>
          <p:cNvPr id="5" name="对象 4"/>
          <p:cNvGraphicFramePr/>
          <p:nvPr/>
        </p:nvGraphicFramePr>
        <p:xfrm>
          <a:off x="1186180" y="1935480"/>
          <a:ext cx="655320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" r:id="rId1" imgW="6115050" imgH="1123950" progId="Paint.Picture">
                  <p:embed/>
                </p:oleObj>
              </mc:Choice>
              <mc:Fallback>
                <p:oleObj name="" r:id="rId1" imgW="6115050" imgH="1123950" progId="Paint.Picture">
                  <p:embed/>
                  <p:pic>
                    <p:nvPicPr>
                      <p:cNvPr id="0" name="对象 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86180" y="1935480"/>
                        <a:ext cx="6553200" cy="1308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/>
          <p:nvPr/>
        </p:nvGraphicFramePr>
        <p:xfrm>
          <a:off x="1185545" y="4076065"/>
          <a:ext cx="6553835" cy="1391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" r:id="rId3" imgW="6343650" imgH="1390650" progId="Paint.Picture">
                  <p:embed/>
                </p:oleObj>
              </mc:Choice>
              <mc:Fallback>
                <p:oleObj name="" r:id="rId3" imgW="6343650" imgH="1390650" progId="Paint.Picture">
                  <p:embed/>
                  <p:pic>
                    <p:nvPicPr>
                      <p:cNvPr id="0" name="对象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5545" y="4076065"/>
                        <a:ext cx="6553835" cy="13919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5"/>
          <p:cNvSpPr txBox="1">
            <a:spLocks noChangeArrowheads="1"/>
          </p:cNvSpPr>
          <p:nvPr/>
        </p:nvSpPr>
        <p:spPr bwMode="gray">
          <a:xfrm>
            <a:off x="3096396" y="5607037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</a:rPr>
              <a:t>Focus on lead(2 MOS/unit)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5"/>
          <p:cNvSpPr txBox="1">
            <a:spLocks noChangeArrowheads="1"/>
          </p:cNvSpPr>
          <p:nvPr/>
        </p:nvSpPr>
        <p:spPr bwMode="gray">
          <a:xfrm>
            <a:off x="3284356" y="3484867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</a:rPr>
              <a:t>Focus on pad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SAT pictures after MSL1 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gray">
          <a:xfrm>
            <a:off x="3096396" y="5607037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  <a:sym typeface="+mn-ea"/>
              </a:rPr>
              <a:t>T-scan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graphicFrame>
        <p:nvGraphicFramePr>
          <p:cNvPr id="2" name="对象 1"/>
          <p:cNvGraphicFramePr/>
          <p:nvPr/>
        </p:nvGraphicFramePr>
        <p:xfrm>
          <a:off x="1184910" y="1955800"/>
          <a:ext cx="6553200" cy="1076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6" name="" r:id="rId1" imgW="5238750" imgH="1076325" progId="Paint.Picture">
                  <p:embed/>
                </p:oleObj>
              </mc:Choice>
              <mc:Fallback>
                <p:oleObj name="" r:id="rId1" imgW="5238750" imgH="1076325" progId="Paint.Picture">
                  <p:embed/>
                  <p:pic>
                    <p:nvPicPr>
                      <p:cNvPr id="0" name="对象 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84910" y="1955800"/>
                        <a:ext cx="6553200" cy="10769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/>
          <p:nvPr/>
        </p:nvGraphicFramePr>
        <p:xfrm>
          <a:off x="1186180" y="4176395"/>
          <a:ext cx="6551930" cy="1287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7" name="" r:id="rId3" imgW="6334125" imgH="1285875" progId="Paint.Picture">
                  <p:embed/>
                </p:oleObj>
              </mc:Choice>
              <mc:Fallback>
                <p:oleObj name="" r:id="rId3" imgW="6334125" imgH="1285875" progId="Paint.Picture">
                  <p:embed/>
                  <p:pic>
                    <p:nvPicPr>
                      <p:cNvPr id="0" name="对象 1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6180" y="4176395"/>
                        <a:ext cx="6551930" cy="12871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3"/>
          <p:cNvSpPr>
            <a:spLocks noChangeArrowheads="1"/>
          </p:cNvSpPr>
          <p:nvPr/>
        </p:nvSpPr>
        <p:spPr bwMode="auto">
          <a:xfrm>
            <a:off x="4427538" y="2709863"/>
            <a:ext cx="21986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/>
        </p:nvGraphicFramePr>
        <p:xfrm>
          <a:off x="508468" y="1929881"/>
          <a:ext cx="3384550" cy="3303863"/>
        </p:xfrm>
        <a:graphic>
          <a:graphicData uri="http://schemas.openxmlformats.org/drawingml/2006/table">
            <a:tbl>
              <a:tblPr/>
              <a:tblGrid>
                <a:gridCol w="1822450"/>
                <a:gridCol w="1562100"/>
              </a:tblGrid>
              <a:tr h="802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PKG Type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DFN3*2</a:t>
                      </a: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02710"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Type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PdCu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02710"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Diameter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1.5mil</a:t>
                      </a: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95733"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Sweep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lnSpc>
                          <a:spcPct val="105000"/>
                        </a:lnSpc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&lt;15%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7" marR="91457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Rectangle 2"/>
          <p:cNvSpPr>
            <a:spLocks noChangeArrowheads="1"/>
          </p:cNvSpPr>
          <p:nvPr/>
        </p:nvSpPr>
        <p:spPr bwMode="gray">
          <a:xfrm>
            <a:off x="539750" y="301625"/>
            <a:ext cx="78009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95000"/>
              </a:lnSpc>
              <a:defRPr/>
            </a:pPr>
            <a:r>
              <a:rPr lang="en-US" altLang="zh-CN" sz="2600" b="1" dirty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Performance(S*J)</a:t>
            </a:r>
            <a:br>
              <a:rPr lang="en-US" altLang="zh-CN" sz="2600" b="1" dirty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>
                <a:solidFill>
                  <a:schemeClr val="accent6">
                    <a:lumMod val="40000"/>
                    <a:lumOff val="60000"/>
                  </a:schemeClr>
                </a:solidFill>
                <a:ea typeface="宋体" panose="02010600030101010101" pitchFamily="2" charset="-122"/>
              </a:rPr>
              <a:t>Workability</a:t>
            </a:r>
            <a:endParaRPr lang="en-US" altLang="zh-CN" sz="2600" b="1" dirty="0">
              <a:solidFill>
                <a:schemeClr val="accent6">
                  <a:lumMod val="40000"/>
                  <a:lumOff val="6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36903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Wire Sweep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graphicFrame>
        <p:nvGraphicFramePr>
          <p:cNvPr id="4" name="对象 3"/>
          <p:cNvGraphicFramePr/>
          <p:nvPr/>
        </p:nvGraphicFramePr>
        <p:xfrm>
          <a:off x="4623435" y="1929765"/>
          <a:ext cx="2543175" cy="3304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" imgW="3000375" imgH="4067175" progId="Paint.Picture">
                  <p:embed/>
                </p:oleObj>
              </mc:Choice>
              <mc:Fallback>
                <p:oleObj name="" r:id="rId1" imgW="3000375" imgH="4067175" progId="Paint.Picture">
                  <p:embed/>
                  <p:pic>
                    <p:nvPicPr>
                      <p:cNvPr id="0" name="对象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23435" y="1929765"/>
                        <a:ext cx="2543175" cy="3304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Performance(C*J)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graphicFrame>
        <p:nvGraphicFramePr>
          <p:cNvPr id="327683" name="Group 3"/>
          <p:cNvGraphicFramePr>
            <a:graphicFrameLocks noGrp="1"/>
          </p:cNvGraphicFramePr>
          <p:nvPr>
            <p:ph sz="half" idx="2"/>
          </p:nvPr>
        </p:nvGraphicFramePr>
        <p:xfrm>
          <a:off x="971550" y="1700213"/>
          <a:ext cx="6394450" cy="3989667"/>
        </p:xfrm>
        <a:graphic>
          <a:graphicData uri="http://schemas.openxmlformats.org/drawingml/2006/table">
            <a:tbl>
              <a:tblPr/>
              <a:tblGrid>
                <a:gridCol w="2754533"/>
                <a:gridCol w="3639917"/>
              </a:tblGrid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EMC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GR900C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Type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DFN0603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Size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0.62x0.32x0.32mm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Block No.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4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Supplier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A**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62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Surface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Ni/</a:t>
                      </a:r>
                      <a:r>
                        <a:rPr kumimoji="0" lang="en-US" altLang="zh-CN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Pd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/Au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Size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b="0" i="0" u="none" strike="noStrike" baseline="0" dirty="0" smtClean="0">
                          <a:latin typeface="Arial" panose="020B0604020202020204" pitchFamily="34" charset="0"/>
                        </a:rPr>
                        <a:t>0.2*0.2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Attach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84-1 LMISR4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539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Type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Au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Mold Model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Auto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Device Information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7" name="AutoShape 3"/>
          <p:cNvSpPr>
            <a:spLocks noChangeArrowheads="1"/>
          </p:cNvSpPr>
          <p:nvPr/>
        </p:nvSpPr>
        <p:spPr bwMode="auto">
          <a:xfrm>
            <a:off x="3382963" y="173990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08" name="AutoShape 4"/>
          <p:cNvSpPr>
            <a:spLocks noChangeArrowheads="1"/>
          </p:cNvSpPr>
          <p:nvPr/>
        </p:nvSpPr>
        <p:spPr bwMode="auto">
          <a:xfrm>
            <a:off x="3379788" y="218694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SAT before MSL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09" name="AutoShape 5"/>
          <p:cNvSpPr>
            <a:spLocks noChangeArrowheads="1"/>
          </p:cNvSpPr>
          <p:nvPr/>
        </p:nvSpPr>
        <p:spPr bwMode="auto">
          <a:xfrm>
            <a:off x="3380105" y="3109595"/>
            <a:ext cx="1912620" cy="347980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>
                <a:solidFill>
                  <a:schemeClr val="bg1"/>
                </a:solidFill>
                <a:ea typeface="Gulim" panose="020B0600000101010101" pitchFamily="34" charset="-127"/>
              </a:rPr>
              <a:t>SAT after </a:t>
            </a:r>
            <a:r>
              <a:rPr kumimoji="1" lang="en-US" altLang="zh-CN" sz="1400" b="1" dirty="0" smtClean="0">
                <a:solidFill>
                  <a:schemeClr val="bg1"/>
                </a:solidFill>
                <a:ea typeface="Gulim" panose="020B0600000101010101" pitchFamily="34" charset="-127"/>
              </a:rPr>
              <a:t>MSL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3" name="AutoShape 9"/>
          <p:cNvSpPr>
            <a:spLocks noChangeArrowheads="1"/>
          </p:cNvSpPr>
          <p:nvPr/>
        </p:nvSpPr>
        <p:spPr bwMode="auto">
          <a:xfrm>
            <a:off x="3421063" y="5755958"/>
            <a:ext cx="1912937" cy="3333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4" name="AutoShape 10"/>
          <p:cNvSpPr>
            <a:spLocks noChangeArrowheads="1"/>
          </p:cNvSpPr>
          <p:nvPr/>
        </p:nvSpPr>
        <p:spPr bwMode="auto">
          <a:xfrm>
            <a:off x="3379788" y="2662555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MSL1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5" name="AutoShape 11"/>
          <p:cNvSpPr>
            <a:spLocks noChangeArrowheads="1"/>
          </p:cNvSpPr>
          <p:nvPr/>
        </p:nvSpPr>
        <p:spPr bwMode="auto">
          <a:xfrm>
            <a:off x="1752600" y="4476433"/>
            <a:ext cx="1062038" cy="614362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 smtClean="0">
                <a:solidFill>
                  <a:schemeClr val="bg1"/>
                </a:solidFill>
                <a:ea typeface="Gulim" panose="020B0600000101010101" pitchFamily="34" charset="-127"/>
              </a:rPr>
              <a:t>PCT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6" name="AutoShape 12"/>
          <p:cNvSpPr>
            <a:spLocks noChangeArrowheads="1"/>
          </p:cNvSpPr>
          <p:nvPr/>
        </p:nvSpPr>
        <p:spPr bwMode="auto">
          <a:xfrm>
            <a:off x="3155950" y="4487545"/>
            <a:ext cx="1062038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HTST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7" name="AutoShape 13"/>
          <p:cNvSpPr>
            <a:spLocks noChangeArrowheads="1"/>
          </p:cNvSpPr>
          <p:nvPr/>
        </p:nvSpPr>
        <p:spPr bwMode="auto">
          <a:xfrm>
            <a:off x="4475163" y="4487545"/>
            <a:ext cx="1060450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 dirty="0">
                <a:solidFill>
                  <a:schemeClr val="bg1"/>
                </a:solidFill>
                <a:ea typeface="Gulim" panose="020B0600000101010101" pitchFamily="34" charset="-127"/>
              </a:rPr>
              <a:t>THT</a:t>
            </a:r>
            <a:endParaRPr kumimoji="1" lang="en-US" altLang="zh-CN" sz="1400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8718" name="AutoShape 14"/>
          <p:cNvSpPr>
            <a:spLocks noChangeArrowheads="1"/>
          </p:cNvSpPr>
          <p:nvPr/>
        </p:nvSpPr>
        <p:spPr bwMode="auto">
          <a:xfrm>
            <a:off x="5715000" y="4487545"/>
            <a:ext cx="1062038" cy="611188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TCT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21520" name="Group 15"/>
          <p:cNvGrpSpPr/>
          <p:nvPr/>
        </p:nvGrpSpPr>
        <p:grpSpPr bwMode="auto">
          <a:xfrm>
            <a:off x="2330450" y="3896995"/>
            <a:ext cx="3878263" cy="579438"/>
            <a:chOff x="1584" y="2519"/>
            <a:chExt cx="2256" cy="418"/>
          </a:xfrm>
        </p:grpSpPr>
        <p:sp>
          <p:nvSpPr>
            <p:cNvPr id="21530" name="Line 16"/>
            <p:cNvSpPr>
              <a:spLocks noChangeShapeType="1"/>
            </p:cNvSpPr>
            <p:nvPr/>
          </p:nvSpPr>
          <p:spPr bwMode="auto">
            <a:xfrm>
              <a:off x="1584" y="2688"/>
              <a:ext cx="2256" cy="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1" name="Line 17"/>
            <p:cNvSpPr>
              <a:spLocks noChangeShapeType="1"/>
            </p:cNvSpPr>
            <p:nvPr/>
          </p:nvSpPr>
          <p:spPr bwMode="auto">
            <a:xfrm>
              <a:off x="1584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2" name="Line 18"/>
            <p:cNvSpPr>
              <a:spLocks noChangeShapeType="1"/>
            </p:cNvSpPr>
            <p:nvPr/>
          </p:nvSpPr>
          <p:spPr bwMode="auto">
            <a:xfrm>
              <a:off x="2352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3" name="Line 19"/>
            <p:cNvSpPr>
              <a:spLocks noChangeShapeType="1"/>
            </p:cNvSpPr>
            <p:nvPr/>
          </p:nvSpPr>
          <p:spPr bwMode="auto">
            <a:xfrm>
              <a:off x="3120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4" name="Line 20"/>
            <p:cNvSpPr>
              <a:spLocks noChangeShapeType="1"/>
            </p:cNvSpPr>
            <p:nvPr/>
          </p:nvSpPr>
          <p:spPr bwMode="auto">
            <a:xfrm>
              <a:off x="3840" y="2688"/>
              <a:ext cx="0" cy="24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5" name="Line 21"/>
            <p:cNvSpPr>
              <a:spLocks noChangeShapeType="1"/>
            </p:cNvSpPr>
            <p:nvPr/>
          </p:nvSpPr>
          <p:spPr bwMode="auto">
            <a:xfrm>
              <a:off x="2751" y="2519"/>
              <a:ext cx="0" cy="169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1" name="Line 22"/>
          <p:cNvSpPr>
            <a:spLocks noChangeShapeType="1"/>
          </p:cNvSpPr>
          <p:nvPr/>
        </p:nvSpPr>
        <p:spPr bwMode="auto">
          <a:xfrm>
            <a:off x="2330450" y="5432108"/>
            <a:ext cx="3960813" cy="0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Line 23"/>
          <p:cNvSpPr>
            <a:spLocks noChangeShapeType="1"/>
          </p:cNvSpPr>
          <p:nvPr/>
        </p:nvSpPr>
        <p:spPr bwMode="auto">
          <a:xfrm>
            <a:off x="2330450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Line 24"/>
          <p:cNvSpPr>
            <a:spLocks noChangeShapeType="1"/>
          </p:cNvSpPr>
          <p:nvPr/>
        </p:nvSpPr>
        <p:spPr bwMode="auto">
          <a:xfrm>
            <a:off x="3649663" y="5089208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Line 25"/>
          <p:cNvSpPr>
            <a:spLocks noChangeShapeType="1"/>
          </p:cNvSpPr>
          <p:nvPr/>
        </p:nvSpPr>
        <p:spPr bwMode="auto">
          <a:xfrm>
            <a:off x="6291263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Line 26"/>
          <p:cNvSpPr>
            <a:spLocks noChangeShapeType="1"/>
          </p:cNvSpPr>
          <p:nvPr/>
        </p:nvSpPr>
        <p:spPr bwMode="auto">
          <a:xfrm>
            <a:off x="4984750" y="5098733"/>
            <a:ext cx="0" cy="333375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6" name="Line 27"/>
          <p:cNvSpPr>
            <a:spLocks noChangeShapeType="1"/>
          </p:cNvSpPr>
          <p:nvPr/>
        </p:nvSpPr>
        <p:spPr bwMode="auto">
          <a:xfrm>
            <a:off x="4335463" y="5432108"/>
            <a:ext cx="0" cy="323850"/>
          </a:xfrm>
          <a:prstGeom prst="line">
            <a:avLst/>
          </a:prstGeom>
          <a:noFill/>
          <a:ln w="12700" cap="rnd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Performance(C*J)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1529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procedure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3366453" y="3589020"/>
            <a:ext cx="1912937" cy="320675"/>
          </a:xfrm>
          <a:prstGeom prst="flowChartProcess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 eaLnBrk="1" hangingPunct="1">
              <a:buClr>
                <a:schemeClr val="accent2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1400" b="1">
                <a:solidFill>
                  <a:schemeClr val="bg1"/>
                </a:solidFill>
                <a:ea typeface="Gulim" panose="020B0600000101010101" pitchFamily="34" charset="-127"/>
              </a:rPr>
              <a:t>Electric Test</a:t>
            </a:r>
            <a:endParaRPr kumimoji="1" lang="en-US" altLang="zh-CN" sz="1400" b="1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cxnSp>
        <p:nvCxnSpPr>
          <p:cNvPr id="5" name="AutoShape 7"/>
          <p:cNvCxnSpPr>
            <a:cxnSpLocks noChangeShapeType="1"/>
          </p:cNvCxnSpPr>
          <p:nvPr/>
        </p:nvCxnSpPr>
        <p:spPr bwMode="auto">
          <a:xfrm>
            <a:off x="4340225" y="295465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AutoShape 7"/>
          <p:cNvCxnSpPr>
            <a:cxnSpLocks noChangeShapeType="1"/>
          </p:cNvCxnSpPr>
          <p:nvPr/>
        </p:nvCxnSpPr>
        <p:spPr bwMode="auto">
          <a:xfrm>
            <a:off x="4323715" y="3440430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AutoShape 7"/>
          <p:cNvCxnSpPr>
            <a:cxnSpLocks noChangeShapeType="1"/>
          </p:cNvCxnSpPr>
          <p:nvPr/>
        </p:nvCxnSpPr>
        <p:spPr bwMode="auto">
          <a:xfrm>
            <a:off x="4319905" y="206057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AutoShape 7"/>
          <p:cNvCxnSpPr>
            <a:cxnSpLocks noChangeShapeType="1"/>
          </p:cNvCxnSpPr>
          <p:nvPr/>
        </p:nvCxnSpPr>
        <p:spPr bwMode="auto">
          <a:xfrm>
            <a:off x="4323715" y="2507615"/>
            <a:ext cx="0" cy="1549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732" name="Group 4"/>
          <p:cNvGraphicFramePr>
            <a:graphicFrameLocks noGrp="1"/>
          </p:cNvGraphicFramePr>
          <p:nvPr>
            <p:ph idx="4294967295"/>
          </p:nvPr>
        </p:nvGraphicFramePr>
        <p:xfrm>
          <a:off x="755650" y="1773238"/>
          <a:ext cx="7634288" cy="3841750"/>
        </p:xfrm>
        <a:graphic>
          <a:graphicData uri="http://schemas.openxmlformats.org/drawingml/2006/table">
            <a:tbl>
              <a:tblPr/>
              <a:tblGrid>
                <a:gridCol w="1307525"/>
                <a:gridCol w="3103659"/>
                <a:gridCol w="1682623"/>
                <a:gridCol w="1540481"/>
              </a:tblGrid>
              <a:tr h="746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Item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Condition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Sample Size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Result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MSL1, IR Reflow 3x, 260 ℃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128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0/128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121℃, 100%RH, 2atm, 96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-65 ℃ - 150 ℃, 1000cycles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HTST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 ℃, 1000hours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THT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 ℃, 85%RH, 1000hours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32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0/32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Performance(C*J)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3595" name="Rectangle 34"/>
          <p:cNvSpPr txBox="1">
            <a:spLocks noChangeArrowheads="1"/>
          </p:cNvSpPr>
          <p:nvPr/>
        </p:nvSpPr>
        <p:spPr bwMode="gray">
          <a:xfrm>
            <a:off x="539750" y="1268413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63D999B2-6E7F-46B2-8B3E-653D29E7411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Performance(C*J)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465723" y="1116212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</a:t>
            </a:r>
            <a:r>
              <a:rPr lang="en-US" altLang="zh-CN" dirty="0" smtClean="0">
                <a:ea typeface="宋体" panose="02010600030101010101" pitchFamily="2" charset="-122"/>
              </a:rPr>
              <a:t>pictures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gray">
          <a:xfrm>
            <a:off x="3002041" y="3489085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Before MSL1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r="2111" b="54438"/>
          <a:stretch>
            <a:fillRect/>
          </a:stretch>
        </p:blipFill>
        <p:spPr>
          <a:xfrm>
            <a:off x="654568" y="1599097"/>
            <a:ext cx="7833684" cy="174628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r="1600" b="53060"/>
          <a:stretch>
            <a:fillRect/>
          </a:stretch>
        </p:blipFill>
        <p:spPr>
          <a:xfrm>
            <a:off x="645048" y="3964861"/>
            <a:ext cx="7811588" cy="1781698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gray">
          <a:xfrm>
            <a:off x="2946191" y="5862718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After MSL1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</a:t>
            </a:r>
            <a:r>
              <a:rPr lang="en-US" altLang="zh-CN" sz="2800" b="1" dirty="0" err="1" smtClean="0">
                <a:solidFill>
                  <a:schemeClr val="accent1"/>
                </a:solidFill>
                <a:ea typeface="宋体" panose="02010600030101010101" pitchFamily="2" charset="-122"/>
              </a:rPr>
              <a:t>Ons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3595" name="Rectangle 34"/>
          <p:cNvSpPr txBox="1">
            <a:spLocks noChangeArrowheads="1"/>
          </p:cNvSpPr>
          <p:nvPr/>
        </p:nvSpPr>
        <p:spPr bwMode="gray">
          <a:xfrm>
            <a:off x="498474" y="1072776"/>
            <a:ext cx="6305773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 smtClean="0">
                <a:ea typeface="宋体" panose="02010600030101010101" pitchFamily="2" charset="-122"/>
              </a:rPr>
              <a:t>GR900C passed MSL1 on QFN5x5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63D999B2-6E7F-46B2-8B3E-653D29E74114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/>
          <a:srcRect l="195" t="38144" r="75322" b="8763"/>
          <a:stretch>
            <a:fillRect/>
          </a:stretch>
        </p:blipFill>
        <p:spPr>
          <a:xfrm>
            <a:off x="284830" y="1485583"/>
            <a:ext cx="8352928" cy="402459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00854" y="556897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 smtClean="0"/>
              <a:t>Remark:1.EMC: GR900C; 2.PKG: QFN5x5mm; 3.Block No.: 3; </a:t>
            </a:r>
            <a:endParaRPr lang="en-US" altLang="zh-CN" sz="1800" dirty="0" smtClean="0"/>
          </a:p>
          <a:p>
            <a:r>
              <a:rPr lang="en-US" altLang="zh-CN" sz="1800" dirty="0" smtClean="0"/>
              <a:t>4.L/F: Cu with Ag plating; 5.Ag paste:ABL8600; 6.End customer: Bosch.</a:t>
            </a: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5"/>
          <p:cNvSpPr txBox="1">
            <a:spLocks noChangeArrowheads="1"/>
          </p:cNvSpPr>
          <p:nvPr/>
        </p:nvSpPr>
        <p:spPr bwMode="gray">
          <a:xfrm>
            <a:off x="3029743" y="3478282"/>
            <a:ext cx="29511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Before MSL1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Performance(TF*)</a:t>
            </a:r>
            <a:b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5498284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GR900 passed MSL1 on UDFN-055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gray">
          <a:xfrm>
            <a:off x="3096396" y="5607037"/>
            <a:ext cx="2951163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After </a:t>
            </a:r>
            <a:r>
              <a:rPr lang="en-US" altLang="zh-CN" sz="1800" dirty="0">
                <a:ea typeface="宋体" panose="02010600030101010101" pitchFamily="2" charset="-122"/>
              </a:rPr>
              <a:t>MSL1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l="17933" t="41200" r="21267" b="34381"/>
          <a:stretch>
            <a:fillRect/>
          </a:stretch>
        </p:blipFill>
        <p:spPr>
          <a:xfrm>
            <a:off x="1043609" y="1916832"/>
            <a:ext cx="6336704" cy="143396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l="14120" t="42278" r="21469" b="32320"/>
          <a:stretch>
            <a:fillRect/>
          </a:stretch>
        </p:blipFill>
        <p:spPr>
          <a:xfrm>
            <a:off x="1033201" y="3909605"/>
            <a:ext cx="6425096" cy="14557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Performance(TF*)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Continuous mold 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 smtClean="0">
                <a:ea typeface="宋体" panose="02010600030101010101" pitchFamily="2" charset="-122"/>
              </a:rPr>
              <a:t>Molding Parameter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  <p:graphicFrame>
        <p:nvGraphicFramePr>
          <p:cNvPr id="8" name="Group 4"/>
          <p:cNvGraphicFramePr>
            <a:graphicFrameLocks noGrp="1"/>
          </p:cNvGraphicFramePr>
          <p:nvPr>
            <p:ph idx="4294967295"/>
          </p:nvPr>
        </p:nvGraphicFramePr>
        <p:xfrm>
          <a:off x="1130428" y="1801812"/>
          <a:ext cx="6749794" cy="3841750"/>
        </p:xfrm>
        <a:graphic>
          <a:graphicData uri="http://schemas.openxmlformats.org/drawingml/2006/table">
            <a:tbl>
              <a:tblPr/>
              <a:tblGrid>
                <a:gridCol w="1512168"/>
                <a:gridCol w="2014522"/>
                <a:gridCol w="1682623"/>
                <a:gridCol w="1540481"/>
              </a:tblGrid>
              <a:tr h="746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PKG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Parameter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SPEC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Real value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9125">
                <a:tc rowSpan="5"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UDFN-055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Mold temp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175</a:t>
                      </a:r>
                      <a:r>
                        <a:rPr lang="en-US" altLang="zh-CN" sz="1600" b="0" u="none" strike="noStrike" dirty="0" smtClean="0">
                          <a:effectLst/>
                        </a:rPr>
                        <a:t>℃±5℃</a:t>
                      </a:r>
                      <a:endParaRPr lang="en-US" altLang="zh-CN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175℃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Clamp pressure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350±40KN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360KN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Transfer pressure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8±1Mpa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7.5Mpa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Transfer time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10±3sec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10.2sec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 vMerge="1"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Cure time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100±10sec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fontAlgn="b"/>
                      <a:r>
                        <a:rPr lang="en-US" altLang="zh-CN" sz="1600" b="0" u="none" strike="noStrike" dirty="0" smtClean="0">
                          <a:effectLst/>
                        </a:rPr>
                        <a:t>110sec</a:t>
                      </a:r>
                      <a:endParaRPr lang="en-US" altLang="zh-CN" sz="1600" b="0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Performance(TF*)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Continuous mold 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 smtClean="0">
                <a:ea typeface="宋体" panose="02010600030101010101" pitchFamily="2" charset="-122"/>
              </a:rPr>
              <a:t>Appearance inspection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  <p:graphicFrame>
        <p:nvGraphicFramePr>
          <p:cNvPr id="6" name="表格 5"/>
          <p:cNvGraphicFramePr>
            <a:graphicFrameLocks noGrp="1" noChangeAspect="1"/>
          </p:cNvGraphicFramePr>
          <p:nvPr/>
        </p:nvGraphicFramePr>
        <p:xfrm>
          <a:off x="7609" y="2852936"/>
          <a:ext cx="9082005" cy="890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817"/>
                <a:gridCol w="1106884"/>
                <a:gridCol w="1106884"/>
                <a:gridCol w="1106884"/>
                <a:gridCol w="1106884"/>
                <a:gridCol w="1106884"/>
                <a:gridCol w="1106884"/>
                <a:gridCol w="1106884"/>
              </a:tblGrid>
              <a:tr h="445083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Shot No.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200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300</a:t>
                      </a:r>
                      <a:endParaRPr lang="zh-CN" altLang="en-US" dirty="0"/>
                    </a:p>
                  </a:txBody>
                  <a:tcPr/>
                </a:tc>
              </a:tr>
              <a:tr h="44508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Appearance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1108532" y="3832516"/>
            <a:ext cx="1126768" cy="182016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485" y="3832516"/>
            <a:ext cx="1154177" cy="182016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3756" y="3834402"/>
            <a:ext cx="1175461" cy="181662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9217" y="3832516"/>
            <a:ext cx="1113916" cy="17785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9516" y="3832516"/>
            <a:ext cx="1171370" cy="183147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729" y="3832517"/>
            <a:ext cx="1090514" cy="181850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5086" y="3832516"/>
            <a:ext cx="1104528" cy="183687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521370" y="1115541"/>
            <a:ext cx="900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Appearance inspection result is OK</a:t>
            </a:r>
            <a:r>
              <a:rPr lang="zh-CN" altLang="en-US" dirty="0" smtClean="0"/>
              <a:t>，</a:t>
            </a:r>
            <a:r>
              <a:rPr lang="en-US" altLang="zh-CN" dirty="0" smtClean="0"/>
              <a:t>There is no sticking or PKG crack.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Performance(TF*)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Continuous mold 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39750" y="1156874"/>
            <a:ext cx="7848674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 smtClean="0">
                <a:ea typeface="宋体" panose="02010600030101010101" pitchFamily="2" charset="-122"/>
              </a:rPr>
              <a:t>SAT check after PMC + </a:t>
            </a:r>
            <a:r>
              <a:rPr lang="en-US" altLang="zh-CN" dirty="0" err="1" smtClean="0">
                <a:ea typeface="宋体" panose="02010600030101010101" pitchFamily="2" charset="-122"/>
              </a:rPr>
              <a:t>Deflash</a:t>
            </a:r>
            <a:r>
              <a:rPr lang="en-US" altLang="zh-CN" dirty="0" smtClean="0">
                <a:ea typeface="宋体" panose="02010600030101010101" pitchFamily="2" charset="-122"/>
              </a:rPr>
              <a:t> + Plating + Sawing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552651" y="6608092"/>
            <a:ext cx="828675" cy="166688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/>
              <a:t>Slide </a:t>
            </a:r>
            <a:fld id="{A98BF761-A96A-4414-AB3E-98ADED90DB12}" type="slidenum">
              <a:rPr lang="en-US" altLang="zh-CN" dirty="0" smtClean="0"/>
            </a:fld>
            <a:endParaRPr lang="en-US" altLang="zh-CN" dirty="0"/>
          </a:p>
        </p:txBody>
      </p:sp>
      <p:graphicFrame>
        <p:nvGraphicFramePr>
          <p:cNvPr id="17" name="表格 16"/>
          <p:cNvGraphicFramePr>
            <a:graphicFrameLocks noGrp="1" noChangeAspect="1"/>
          </p:cNvGraphicFramePr>
          <p:nvPr/>
        </p:nvGraphicFramePr>
        <p:xfrm>
          <a:off x="13378" y="1685597"/>
          <a:ext cx="9095696" cy="80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962"/>
                <a:gridCol w="1136962"/>
                <a:gridCol w="1136962"/>
                <a:gridCol w="1136962"/>
                <a:gridCol w="1136962"/>
                <a:gridCol w="1136962"/>
                <a:gridCol w="1136962"/>
                <a:gridCol w="1136962"/>
              </a:tblGrid>
              <a:tr h="403147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Shot No.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200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250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300</a:t>
                      </a:r>
                      <a:endParaRPr lang="zh-CN" altLang="en-US" dirty="0"/>
                    </a:p>
                  </a:txBody>
                  <a:tcPr/>
                </a:tc>
              </a:tr>
              <a:tr h="403147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SAT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>
                          <a:solidFill>
                            <a:schemeClr val="tx1"/>
                          </a:solidFill>
                        </a:rPr>
                        <a:t>OK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OK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923" y="2479493"/>
            <a:ext cx="1085603" cy="388843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419" y="2512275"/>
            <a:ext cx="1079023" cy="388843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345" y="2512276"/>
            <a:ext cx="1015491" cy="3888432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7279" y="2517955"/>
            <a:ext cx="1069999" cy="388275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155" y="2491891"/>
            <a:ext cx="1016876" cy="3888432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5108" y="2512275"/>
            <a:ext cx="1014947" cy="388843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84666" y="2512275"/>
            <a:ext cx="981733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Performance(Hua*)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graphicFrame>
        <p:nvGraphicFramePr>
          <p:cNvPr id="327683" name="Group 3"/>
          <p:cNvGraphicFramePr>
            <a:graphicFrameLocks noGrp="1"/>
          </p:cNvGraphicFramePr>
          <p:nvPr>
            <p:ph sz="half" idx="2"/>
          </p:nvPr>
        </p:nvGraphicFramePr>
        <p:xfrm>
          <a:off x="971550" y="1700213"/>
          <a:ext cx="6394450" cy="3989667"/>
        </p:xfrm>
        <a:graphic>
          <a:graphicData uri="http://schemas.openxmlformats.org/drawingml/2006/table">
            <a:tbl>
              <a:tblPr/>
              <a:tblGrid>
                <a:gridCol w="2754533"/>
                <a:gridCol w="3639917"/>
              </a:tblGrid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EMC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GR900HD6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Type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QFN0505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Size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5x5x0.85mm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Block No.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+mn-ea"/>
                        </a:rPr>
                        <a:t>1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Supplier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HDS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62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Surface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Cu/Ag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Thickness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150um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Attach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ATB-F125E2(30)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539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Type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 wire(</a:t>
                      </a:r>
                      <a:r>
                        <a:rPr kumimoji="0" lang="en-US" altLang="zh-CN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Pd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)/ Au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Mold Model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Auto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Device Information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Performance(Hua*)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1529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procedure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1162" y="1844824"/>
            <a:ext cx="5648325" cy="4029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732" name="Group 4"/>
          <p:cNvGraphicFramePr>
            <a:graphicFrameLocks noGrp="1"/>
          </p:cNvGraphicFramePr>
          <p:nvPr>
            <p:ph idx="4294967295"/>
          </p:nvPr>
        </p:nvGraphicFramePr>
        <p:xfrm>
          <a:off x="755650" y="1773238"/>
          <a:ext cx="7634288" cy="3841750"/>
        </p:xfrm>
        <a:graphic>
          <a:graphicData uri="http://schemas.openxmlformats.org/drawingml/2006/table">
            <a:tbl>
              <a:tblPr/>
              <a:tblGrid>
                <a:gridCol w="1307525"/>
                <a:gridCol w="3103659"/>
                <a:gridCol w="1682623"/>
                <a:gridCol w="1540481"/>
              </a:tblGrid>
              <a:tr h="746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Item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Condition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Sample Size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Result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MSL3, IR Reflow 3x, 260 ℃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180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0/180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121℃, 100%RH, 205Kpa, 168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-65 ℃ - 150 ℃, 500cycles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HTST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 ℃,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THT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 ℃, 85%RH,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3595" name="Rectangle 34"/>
          <p:cNvSpPr txBox="1">
            <a:spLocks noChangeArrowheads="1"/>
          </p:cNvSpPr>
          <p:nvPr/>
        </p:nvSpPr>
        <p:spPr bwMode="gray">
          <a:xfrm>
            <a:off x="539750" y="1268413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63D999B2-6E7F-46B2-8B3E-653D29E7411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MSL3 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4376" y="2276871"/>
            <a:ext cx="7659520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TCT500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275" y="2276872"/>
            <a:ext cx="7680640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THT500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2138687"/>
            <a:ext cx="7663610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PCT168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709" y="2166476"/>
            <a:ext cx="7659520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HTSL500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275" y="2276872"/>
            <a:ext cx="7656585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Performance(Hua*)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graphicFrame>
        <p:nvGraphicFramePr>
          <p:cNvPr id="327683" name="Group 3"/>
          <p:cNvGraphicFramePr>
            <a:graphicFrameLocks noGrp="1"/>
          </p:cNvGraphicFramePr>
          <p:nvPr>
            <p:ph sz="half" idx="2"/>
          </p:nvPr>
        </p:nvGraphicFramePr>
        <p:xfrm>
          <a:off x="971550" y="1700213"/>
          <a:ext cx="6394450" cy="3954107"/>
        </p:xfrm>
        <a:graphic>
          <a:graphicData uri="http://schemas.openxmlformats.org/drawingml/2006/table">
            <a:tbl>
              <a:tblPr/>
              <a:tblGrid>
                <a:gridCol w="2754533"/>
                <a:gridCol w="3639917"/>
              </a:tblGrid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EMC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GR900HD3A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Type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QFN0707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Package Size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7x7x0.85mm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Block No.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+mn-ea"/>
                        </a:rPr>
                        <a:t>1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76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Supplier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QPL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62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Lead Frame Surface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Cu/Ag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Thickness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150um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Die Attach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lang="en-US" altLang="zh-CN" sz="1600" dirty="0" smtClean="0">
                          <a:sym typeface="+mn-ea"/>
                        </a:rPr>
                        <a:t>ATB-F125E2(30)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539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Wire Type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Cu wire(</a:t>
                      </a:r>
                      <a:r>
                        <a:rPr kumimoji="0" lang="en-US" altLang="zh-CN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Pd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)/ Au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000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Mold Model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26860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5321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8083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07505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15322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19894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24466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2903855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Auto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91452" marR="91452"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7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Device Information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A98BF761-A96A-4414-AB3E-98ADED90DB12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Performance(Hua*)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1529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procedure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1162" y="1844824"/>
            <a:ext cx="5648325" cy="4029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732" name="Group 4"/>
          <p:cNvGraphicFramePr>
            <a:graphicFrameLocks noGrp="1"/>
          </p:cNvGraphicFramePr>
          <p:nvPr>
            <p:ph idx="4294967295"/>
          </p:nvPr>
        </p:nvGraphicFramePr>
        <p:xfrm>
          <a:off x="755650" y="1773238"/>
          <a:ext cx="7634288" cy="3841750"/>
        </p:xfrm>
        <a:graphic>
          <a:graphicData uri="http://schemas.openxmlformats.org/drawingml/2006/table">
            <a:tbl>
              <a:tblPr/>
              <a:tblGrid>
                <a:gridCol w="1307525"/>
                <a:gridCol w="3103659"/>
                <a:gridCol w="1682623"/>
                <a:gridCol w="1540481"/>
              </a:tblGrid>
              <a:tr h="746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Item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Condition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Sample Size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Result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SAT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MSL3, IR Reflow 3x, 260 ℃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180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0/180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PCT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121℃, 100%RH, 205Kpa, 168</a:t>
                      </a: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TCT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-65 ℃ - 150 ℃, 500cycles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HTST</a:t>
                      </a:r>
                      <a:endParaRPr kumimoji="0" lang="en-US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150 ℃,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THT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 ℃, 85%RH, 500hours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buFontTx/>
                        <a:buNone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45</a:t>
                      </a: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473075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95123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42748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1905000" algn="l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3622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8194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2766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733800" fontAlgn="base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2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1000F"/>
                        </a:buClr>
                        <a:buSzPct val="120000"/>
                        <a:buFontTx/>
                        <a:buNone/>
                        <a:defRPr/>
                      </a:pPr>
                      <a:r>
                        <a:rPr kumimoji="0" lang="en-US" altLang="zh-CN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0/45</a:t>
                      </a:r>
                      <a:endParaRPr kumimoji="0" lang="en-US" altLang="zh-CN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179983" marR="1799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3595" name="Rectangle 34"/>
          <p:cNvSpPr txBox="1">
            <a:spLocks noChangeArrowheads="1"/>
          </p:cNvSpPr>
          <p:nvPr/>
        </p:nvSpPr>
        <p:spPr bwMode="gray">
          <a:xfrm>
            <a:off x="539750" y="1268413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>
                <a:ea typeface="宋体" panose="02010600030101010101" pitchFamily="2" charset="-122"/>
              </a:rPr>
              <a:t>Reliability Test Result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63D999B2-6E7F-46B2-8B3E-653D29E7411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MSL3 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275" y="2276872"/>
            <a:ext cx="7656585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TCT500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475" y="2138687"/>
            <a:ext cx="7649561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THT500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475" y="2138687"/>
            <a:ext cx="7646655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PCT168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275" y="2204864"/>
            <a:ext cx="7663610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gray">
          <a:xfrm>
            <a:off x="498475" y="227013"/>
            <a:ext cx="8610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buClrTx/>
              <a:buSzTx/>
              <a:buFontTx/>
              <a:buNone/>
              <a:defRPr/>
            </a:pP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Beta Site </a:t>
            </a:r>
            <a:r>
              <a:rPr lang="en-US" altLang="zh-CN" sz="2800" b="1" dirty="0">
                <a:solidFill>
                  <a:schemeClr val="accent1"/>
                </a:solidFill>
                <a:ea typeface="宋体" panose="02010600030101010101" pitchFamily="2" charset="-122"/>
              </a:rPr>
              <a:t>Performance(Hua</a:t>
            </a:r>
            <a: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  <a:t>*)</a:t>
            </a:r>
            <a:br>
              <a:rPr lang="en-US" altLang="zh-CN" sz="2800" b="1" dirty="0" smtClean="0">
                <a:solidFill>
                  <a:schemeClr val="accent1"/>
                </a:solidFill>
                <a:ea typeface="宋体" panose="02010600030101010101" pitchFamily="2" charset="-122"/>
              </a:rPr>
            </a:br>
            <a:r>
              <a:rPr lang="en-US" altLang="zh-CN" sz="2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ea typeface="宋体" panose="02010600030101010101" pitchFamily="2" charset="-122"/>
              </a:rPr>
              <a:t>Reliability</a:t>
            </a:r>
            <a:endParaRPr lang="en-US" altLang="zh-CN" sz="2600" b="1" dirty="0" smtClean="0">
              <a:solidFill>
                <a:schemeClr val="hlink"/>
              </a:solidFill>
              <a:latin typeface="+mj-lt"/>
              <a:ea typeface="宋体" panose="02010600030101010101" pitchFamily="2" charset="-122"/>
            </a:endParaRPr>
          </a:p>
        </p:txBody>
      </p:sp>
      <p:sp>
        <p:nvSpPr>
          <p:cNvPr id="25610" name="Rectangle 34"/>
          <p:cNvSpPr txBox="1">
            <a:spLocks noChangeArrowheads="1"/>
          </p:cNvSpPr>
          <p:nvPr/>
        </p:nvSpPr>
        <p:spPr bwMode="gray">
          <a:xfrm>
            <a:off x="549275" y="1239838"/>
            <a:ext cx="3956050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449580" indent="-44958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0225" indent="-2622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6450" indent="-274955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731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339850" indent="-265430">
              <a:lnSpc>
                <a:spcPct val="105000"/>
              </a:lnSpc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7970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542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7114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168650" indent="-265430" eaLnBrk="0" fontAlgn="base" hangingPunct="0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2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zh-CN" dirty="0">
                <a:ea typeface="宋体" panose="02010600030101010101" pitchFamily="2" charset="-122"/>
              </a:rPr>
              <a:t>SAT pictures after </a:t>
            </a:r>
            <a:r>
              <a:rPr lang="en-US" altLang="zh-CN" dirty="0" smtClean="0">
                <a:ea typeface="宋体" panose="02010600030101010101" pitchFamily="2" charset="-122"/>
              </a:rPr>
              <a:t>HTSL500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Slide </a:t>
            </a:r>
            <a:fld id="{8219A04F-2C71-46FC-947C-2CAF4B525E72}" type="slidenum">
              <a:rPr lang="en-US" altLang="zh-CN" smtClean="0"/>
            </a:fld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475" y="2161608"/>
            <a:ext cx="7656585" cy="31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MC-LR"/>
          <p:cNvPicPr>
            <a:picLocks noChangeAspect="1" noChangeArrowheads="1"/>
          </p:cNvPicPr>
          <p:nvPr/>
        </p:nvPicPr>
        <p:blipFill>
          <a:blip r:embed="rId1">
            <a:lum bright="54000" contrast="-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" y="0"/>
            <a:ext cx="9141441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31840" y="2852936"/>
            <a:ext cx="8064500" cy="1044575"/>
          </a:xfrm>
        </p:spPr>
        <p:txBody>
          <a:bodyPr/>
          <a:lstStyle/>
          <a:p>
            <a:pPr eaLnBrk="1" hangingPunct="1"/>
            <a:r>
              <a:rPr lang="en-US" altLang="zh-CN" dirty="0" smtClean="0">
                <a:solidFill>
                  <a:srgbClr val="FF0000"/>
                </a:solidFill>
                <a:ea typeface="宋体" panose="02010600030101010101" pitchFamily="2" charset="-122"/>
                <a:sym typeface="Arial" panose="020B0604020202020204" pitchFamily="34" charset="0"/>
              </a:rPr>
              <a:t>Thank you!</a:t>
            </a:r>
            <a:endParaRPr lang="en-US" altLang="zh-CN" dirty="0" smtClean="0">
              <a:solidFill>
                <a:srgbClr val="FF0000"/>
              </a:solidFill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452e8eeb-f227-421f-ba0e-bd79e86d924a}"/>
  <p:tag name="TABLE_ENDDRAG_ORIGIN_RECT" val="383*441"/>
  <p:tag name="TABLE_ENDDRAG_RECT" val="21*42*383*441"/>
</p:tagLst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64142D"/>
      </a:dk2>
      <a:lt2>
        <a:srgbClr val="CDD2D2"/>
      </a:lt2>
      <a:accent1>
        <a:srgbClr val="E1000F"/>
      </a:accent1>
      <a:accent2>
        <a:srgbClr val="5F6973"/>
      </a:accent2>
      <a:accent3>
        <a:srgbClr val="FFFFFF"/>
      </a:accent3>
      <a:accent4>
        <a:srgbClr val="000000"/>
      </a:accent4>
      <a:accent5>
        <a:srgbClr val="EEAAAA"/>
      </a:accent5>
      <a:accent6>
        <a:srgbClr val="555E68"/>
      </a:accent6>
      <a:hlink>
        <a:srgbClr val="828C96"/>
      </a:hlink>
      <a:folHlink>
        <a:srgbClr val="A03237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0000" tIns="46800" rIns="90000" bIns="46800" numCol="1" anchor="ctr" anchorCtr="0" compatLnSpc="1"/>
      <a:lstStyle>
        <a:defPPr marL="0" marR="0" indent="0" algn="ctr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accent1"/>
          </a:buClr>
          <a:buSzPct val="120000"/>
          <a:buFontTx/>
          <a:buNone/>
          <a:defRPr kumimoji="0" lang="de-DE" altLang="zh-CN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0000" tIns="46800" rIns="90000" bIns="46800" numCol="1" anchor="ctr" anchorCtr="0" compatLnSpc="1"/>
      <a:lstStyle>
        <a:defPPr marL="0" marR="0" indent="0" algn="ctr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accent1"/>
          </a:buClr>
          <a:buSzPct val="120000"/>
          <a:buFontTx/>
          <a:buNone/>
          <a:defRPr kumimoji="0" lang="de-DE" altLang="zh-CN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64142D"/>
        </a:dk2>
        <a:lt2>
          <a:srgbClr val="CDD2D2"/>
        </a:lt2>
        <a:accent1>
          <a:srgbClr val="E1000F"/>
        </a:accent1>
        <a:accent2>
          <a:srgbClr val="5F6973"/>
        </a:accent2>
        <a:accent3>
          <a:srgbClr val="FFFFFF"/>
        </a:accent3>
        <a:accent4>
          <a:srgbClr val="000000"/>
        </a:accent4>
        <a:accent5>
          <a:srgbClr val="EEAAAA"/>
        </a:accent5>
        <a:accent6>
          <a:srgbClr val="555E68"/>
        </a:accent6>
        <a:hlink>
          <a:srgbClr val="828C96"/>
        </a:hlink>
        <a:folHlink>
          <a:srgbClr val="A0323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64142D"/>
      </a:dk2>
      <a:lt2>
        <a:srgbClr val="CDD2D2"/>
      </a:lt2>
      <a:accent1>
        <a:srgbClr val="E1000F"/>
      </a:accent1>
      <a:accent2>
        <a:srgbClr val="5F6973"/>
      </a:accent2>
      <a:accent3>
        <a:srgbClr val="FFFFFF"/>
      </a:accent3>
      <a:accent4>
        <a:srgbClr val="000000"/>
      </a:accent4>
      <a:accent5>
        <a:srgbClr val="EEAAAA"/>
      </a:accent5>
      <a:accent6>
        <a:srgbClr val="555E68"/>
      </a:accent6>
      <a:hlink>
        <a:srgbClr val="828C96"/>
      </a:hlink>
      <a:folHlink>
        <a:srgbClr val="A0323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64142D"/>
      </a:dk2>
      <a:lt2>
        <a:srgbClr val="CDD2D2"/>
      </a:lt2>
      <a:accent1>
        <a:srgbClr val="E1000F"/>
      </a:accent1>
      <a:accent2>
        <a:srgbClr val="5F6973"/>
      </a:accent2>
      <a:accent3>
        <a:srgbClr val="FFFFFF"/>
      </a:accent3>
      <a:accent4>
        <a:srgbClr val="000000"/>
      </a:accent4>
      <a:accent5>
        <a:srgbClr val="EEAAAA"/>
      </a:accent5>
      <a:accent6>
        <a:srgbClr val="555E68"/>
      </a:accent6>
      <a:hlink>
        <a:srgbClr val="828C96"/>
      </a:hlink>
      <a:folHlink>
        <a:srgbClr val="A0323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6735</Words>
  <Application>WPS 演示</Application>
  <PresentationFormat>全屏显示(4:3)</PresentationFormat>
  <Paragraphs>1183</Paragraphs>
  <Slides>39</Slides>
  <Notes>29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39</vt:i4>
      </vt:variant>
    </vt:vector>
  </HeadingPairs>
  <TitlesOfParts>
    <vt:vector size="55" baseType="lpstr">
      <vt:lpstr>Arial</vt:lpstr>
      <vt:lpstr>宋体</vt:lpstr>
      <vt:lpstr>Wingdings</vt:lpstr>
      <vt:lpstr>MS PGothic</vt:lpstr>
      <vt:lpstr>等线</vt:lpstr>
      <vt:lpstr>Gulim</vt:lpstr>
      <vt:lpstr>Malgun Gothic</vt:lpstr>
      <vt:lpstr>微软雅黑</vt:lpstr>
      <vt:lpstr>Calibri</vt:lpstr>
      <vt:lpstr>Arial Unicode MS</vt:lpstr>
      <vt:lpstr>Standarddesign</vt:lpstr>
      <vt:lpstr>Paint.Picture</vt:lpstr>
      <vt:lpstr>Paint.Picture</vt:lpstr>
      <vt:lpstr>Paint.Picture</vt:lpstr>
      <vt:lpstr>Paint.Picture</vt:lpstr>
      <vt:lpstr>Paint.Picture</vt:lpstr>
      <vt:lpstr>Hysol Green EMC GR900  				for QFN/DFN</vt:lpstr>
      <vt:lpstr>PowerPoint 演示文稿</vt:lpstr>
      <vt:lpstr>Formulation &amp; Properties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you!</vt:lpstr>
    </vt:vector>
  </TitlesOfParts>
  <Company>Henkel AG &amp; Co. KGaA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Henkel AG &amp; Co. KGaA</dc:creator>
  <dc:description>Template: 2011-01-31</dc:description>
  <cp:lastModifiedBy>caixi</cp:lastModifiedBy>
  <cp:revision>664</cp:revision>
  <dcterms:created xsi:type="dcterms:W3CDTF">2010-10-16T08:52:00Z</dcterms:created>
  <dcterms:modified xsi:type="dcterms:W3CDTF">2021-04-20T09:06:54Z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83E9E43FD0CD4F1C9EC252406299A823</vt:lpwstr>
  </property>
</Properties>
</file>